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54"/>
  </p:notesMasterIdLst>
  <p:sldIdLst>
    <p:sldId id="256" r:id="rId2"/>
    <p:sldId id="257" r:id="rId3"/>
    <p:sldId id="271" r:id="rId4"/>
    <p:sldId id="272" r:id="rId5"/>
    <p:sldId id="273" r:id="rId6"/>
    <p:sldId id="274" r:id="rId7"/>
    <p:sldId id="283" r:id="rId8"/>
    <p:sldId id="286" r:id="rId9"/>
    <p:sldId id="285" r:id="rId10"/>
    <p:sldId id="287" r:id="rId11"/>
    <p:sldId id="284" r:id="rId12"/>
    <p:sldId id="268" r:id="rId13"/>
    <p:sldId id="269" r:id="rId14"/>
    <p:sldId id="270" r:id="rId15"/>
    <p:sldId id="275" r:id="rId16"/>
    <p:sldId id="267" r:id="rId17"/>
    <p:sldId id="276" r:id="rId18"/>
    <p:sldId id="259" r:id="rId19"/>
    <p:sldId id="260" r:id="rId20"/>
    <p:sldId id="261" r:id="rId21"/>
    <p:sldId id="262" r:id="rId22"/>
    <p:sldId id="277" r:id="rId23"/>
    <p:sldId id="263" r:id="rId24"/>
    <p:sldId id="264" r:id="rId25"/>
    <p:sldId id="265" r:id="rId26"/>
    <p:sldId id="266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FFFF"/>
    <a:srgbClr val="CCFFFF"/>
    <a:srgbClr val="FFFFFF"/>
    <a:srgbClr val="FFFFCC"/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85B68-305E-4DB0-9268-A444E235CB18}" type="datetimeFigureOut">
              <a:rPr lang="en-GB" smtClean="0"/>
              <a:t>12/05/2011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4F9D0-0ED6-4D49-8D9F-9E6CB51ED52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3980E7-3282-403F-89C5-8990EE6AF15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GB" smtClean="0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C1DD5C-6430-496D-852D-71CA4BBDCE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8B592A-A1BF-41FB-81B6-F91C700576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CF78DF-8A17-458C-BEBC-363DE9AB2E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5FEAE8-73EE-421C-8403-43BBB3649B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AA3AFB-D226-4FD6-8501-8862397E39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02064-418D-41EF-A2C6-9C69749B12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E8E465-10D9-4462-8A1F-0C262BECE5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CF6181-76DB-42A1-904E-FC11D80349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ADAA8E-95C6-4EEF-A38E-B4ADFCB694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84835-D691-42E3-9BA7-3D67332380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7C236A7-97E7-4AC6-9AD2-11A7196C8E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7AFD590-422F-4204-A2DF-BCBAC4B2C1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58A35C1-4953-4147-B15C-627D59C301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5CB9003-6566-4C11-AE26-0AF6DB4EE7D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000">
          <a:solidFill>
            <a:srgbClr val="A5002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rgbClr val="A5002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rgbClr val="A5002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rgbClr val="A5002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rgbClr val="A5002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A5002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A5002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A5002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A5002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video" Target="file:///C:\Exeter\Libra\Meetings\Singapore\Choreography.avi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Exeter\Libra\Meetings\Singapore\Pigtail%20Relaxation.avi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2852"/>
            <a:ext cx="7772400" cy="1470025"/>
          </a:xfrm>
        </p:spPr>
        <p:txBody>
          <a:bodyPr/>
          <a:lstStyle/>
          <a:p>
            <a:r>
              <a:rPr lang="en-GB" dirty="0" smtClean="0"/>
              <a:t>Braid Theory and Dynamics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55875" y="5589588"/>
            <a:ext cx="6400800" cy="911225"/>
          </a:xfrm>
        </p:spPr>
        <p:txBody>
          <a:bodyPr/>
          <a:lstStyle/>
          <a:p>
            <a:pPr algn="r"/>
            <a:r>
              <a:rPr lang="en-GB" sz="2400" dirty="0"/>
              <a:t>Mitchell Berger</a:t>
            </a:r>
          </a:p>
          <a:p>
            <a:pPr algn="r"/>
            <a:r>
              <a:rPr lang="en-GB" sz="2400" dirty="0" smtClean="0"/>
              <a:t>U Exeter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/>
              <a:t>Given a history of motion of particles in a plane, we can construct a space-time diagram…</a:t>
            </a:r>
            <a:endParaRPr lang="en-US" sz="3200"/>
          </a:p>
        </p:txBody>
      </p:sp>
      <p:pic>
        <p:nvPicPr>
          <p:cNvPr id="7172" name="Choreography.avi">
            <a:hlinkClick r:id="" action="ppaction://media"/>
          </p:cNvPr>
          <p:cNvPicPr>
            <a:picLocks noGrp="1" noRot="1" noChangeAspect="1" noChangeArrowheads="1"/>
          </p:cNvPicPr>
          <p:nvPr>
            <p:ph sz="half" idx="1"/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9750" y="2060575"/>
            <a:ext cx="3787775" cy="4525963"/>
          </a:xfrm>
          <a:ln/>
        </p:spPr>
      </p:pic>
      <p:pic>
        <p:nvPicPr>
          <p:cNvPr id="7174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580063" y="1341438"/>
            <a:ext cx="2652712" cy="5245100"/>
          </a:xfrm>
          <a:noFill/>
          <a:ln/>
        </p:spPr>
      </p:pic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5651500" y="3429000"/>
            <a:ext cx="287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GB" sz="2800" b="1" i="1">
                <a:solidFill>
                  <a:srgbClr val="CCFFFF"/>
                </a:solidFill>
              </a:rPr>
              <a:t>t</a:t>
            </a:r>
            <a:endParaRPr lang="en-US" sz="2800" b="1" i="1">
              <a:solidFill>
                <a:srgbClr val="CCFFFF"/>
              </a:solidFill>
            </a:endParaRPr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 flipV="1">
            <a:off x="6011863" y="3141663"/>
            <a:ext cx="0" cy="865187"/>
          </a:xfrm>
          <a:prstGeom prst="line">
            <a:avLst/>
          </a:prstGeom>
          <a:noFill/>
          <a:ln w="41275">
            <a:solidFill>
              <a:srgbClr val="00FFFF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17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Applications</a:t>
            </a: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GB" sz="2400" dirty="0"/>
          </a:p>
          <a:p>
            <a:r>
              <a:rPr lang="en-GB" dirty="0"/>
              <a:t>Analysis of One-Dimensional Dynamic Systems 		</a:t>
            </a:r>
            <a:r>
              <a:rPr lang="en-GB" sz="2400" dirty="0" err="1">
                <a:solidFill>
                  <a:schemeClr val="hlink"/>
                </a:solidFill>
              </a:rPr>
              <a:t>McRobie</a:t>
            </a:r>
            <a:r>
              <a:rPr lang="en-GB" sz="2400" dirty="0">
                <a:solidFill>
                  <a:schemeClr val="hlink"/>
                </a:solidFill>
              </a:rPr>
              <a:t> &amp; </a:t>
            </a:r>
            <a:r>
              <a:rPr lang="en-GB" sz="2400" dirty="0" smtClean="0">
                <a:solidFill>
                  <a:schemeClr val="hlink"/>
                </a:solidFill>
              </a:rPr>
              <a:t>Williams</a:t>
            </a:r>
          </a:p>
          <a:p>
            <a:r>
              <a:rPr lang="en-GB" sz="2400" dirty="0" smtClean="0"/>
              <a:t>Motion of Holes in a Magnetized Fluid					</a:t>
            </a:r>
            <a:r>
              <a:rPr lang="en-GB" sz="1800" dirty="0" smtClean="0">
                <a:solidFill>
                  <a:schemeClr val="hlink"/>
                </a:solidFill>
              </a:rPr>
              <a:t>Clausen, </a:t>
            </a:r>
            <a:r>
              <a:rPr lang="en-GB" sz="1800" dirty="0" err="1" smtClean="0">
                <a:solidFill>
                  <a:schemeClr val="hlink"/>
                </a:solidFill>
              </a:rPr>
              <a:t>Helgeson</a:t>
            </a:r>
            <a:r>
              <a:rPr lang="en-GB" sz="1800" dirty="0" smtClean="0">
                <a:solidFill>
                  <a:schemeClr val="hlink"/>
                </a:solidFill>
              </a:rPr>
              <a:t>, &amp; </a:t>
            </a:r>
            <a:r>
              <a:rPr lang="en-GB" sz="1800" dirty="0" err="1" smtClean="0">
                <a:solidFill>
                  <a:schemeClr val="hlink"/>
                </a:solidFill>
              </a:rPr>
              <a:t>Skjeltorp</a:t>
            </a:r>
            <a:endParaRPr lang="en-GB" sz="1800" dirty="0" smtClean="0">
              <a:solidFill>
                <a:schemeClr val="hlink"/>
              </a:solidFill>
            </a:endParaRPr>
          </a:p>
          <a:p>
            <a:endParaRPr lang="en-GB" sz="1800" dirty="0" smtClean="0">
              <a:solidFill>
                <a:schemeClr val="hlink"/>
              </a:solidFill>
            </a:endParaRPr>
          </a:p>
          <a:p>
            <a:r>
              <a:rPr lang="en-GB" sz="2400" dirty="0" smtClean="0"/>
              <a:t>Three Point Vortices 	</a:t>
            </a:r>
            <a:r>
              <a:rPr lang="en-GB" sz="1800" dirty="0" err="1" smtClean="0">
                <a:solidFill>
                  <a:schemeClr val="hlink"/>
                </a:solidFill>
              </a:rPr>
              <a:t>Boyland</a:t>
            </a:r>
            <a:r>
              <a:rPr lang="en-GB" sz="1800" dirty="0" smtClean="0">
                <a:solidFill>
                  <a:schemeClr val="hlink"/>
                </a:solidFill>
              </a:rPr>
              <a:t>, </a:t>
            </a:r>
            <a:r>
              <a:rPr lang="en-GB" sz="1800" dirty="0" err="1" smtClean="0">
                <a:solidFill>
                  <a:schemeClr val="hlink"/>
                </a:solidFill>
              </a:rPr>
              <a:t>Aref</a:t>
            </a:r>
            <a:r>
              <a:rPr lang="en-GB" sz="1800" dirty="0" smtClean="0">
                <a:solidFill>
                  <a:schemeClr val="hlink"/>
                </a:solidFill>
              </a:rPr>
              <a:t>, &amp; </a:t>
            </a:r>
            <a:r>
              <a:rPr lang="en-GB" sz="1800" dirty="0" err="1" smtClean="0">
                <a:solidFill>
                  <a:schemeClr val="hlink"/>
                </a:solidFill>
              </a:rPr>
              <a:t>Stremler</a:t>
            </a:r>
            <a:endParaRPr lang="en-GB" sz="1800" dirty="0" smtClean="0"/>
          </a:p>
          <a:p>
            <a:endParaRPr lang="en-GB" sz="1800" dirty="0" smtClean="0"/>
          </a:p>
          <a:p>
            <a:r>
              <a:rPr lang="en-GB" sz="2400" dirty="0" smtClean="0"/>
              <a:t>Choreographies		</a:t>
            </a:r>
            <a:r>
              <a:rPr lang="en-GB" sz="1800" dirty="0" err="1" smtClean="0">
                <a:solidFill>
                  <a:schemeClr val="hlink"/>
                </a:solidFill>
              </a:rPr>
              <a:t>Chanciner</a:t>
            </a:r>
            <a:r>
              <a:rPr lang="en-GB" sz="2400" dirty="0" smtClean="0"/>
              <a:t>	</a:t>
            </a:r>
            <a:endParaRPr lang="en-US" sz="2400" dirty="0" smtClean="0"/>
          </a:p>
          <a:p>
            <a:endParaRPr lang="en-US" sz="2400" dirty="0" smtClean="0"/>
          </a:p>
          <a:p>
            <a:endParaRPr lang="en-GB" sz="24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Motion of Holes in a Magnetized Fluid					</a:t>
            </a:r>
            <a:r>
              <a:rPr lang="en-GB" sz="2400" dirty="0">
                <a:solidFill>
                  <a:schemeClr val="hlink"/>
                </a:solidFill>
              </a:rPr>
              <a:t>Clausen, </a:t>
            </a:r>
            <a:r>
              <a:rPr lang="en-GB" sz="2400" dirty="0" err="1">
                <a:solidFill>
                  <a:schemeClr val="hlink"/>
                </a:solidFill>
              </a:rPr>
              <a:t>Helgeson</a:t>
            </a:r>
            <a:r>
              <a:rPr lang="en-GB" sz="2400" dirty="0">
                <a:solidFill>
                  <a:schemeClr val="hlink"/>
                </a:solidFill>
              </a:rPr>
              <a:t>, &amp; </a:t>
            </a:r>
            <a:r>
              <a:rPr lang="en-GB" sz="2400" dirty="0" err="1">
                <a:solidFill>
                  <a:schemeClr val="hlink"/>
                </a:solidFill>
              </a:rPr>
              <a:t>Skjeltorp</a:t>
            </a:r>
            <a:endParaRPr lang="en-GB" sz="2400" dirty="0">
              <a:solidFill>
                <a:schemeClr val="hlink"/>
              </a:solidFill>
            </a:endParaRPr>
          </a:p>
          <a:p>
            <a:endParaRPr lang="en-GB" sz="2400" dirty="0">
              <a:solidFill>
                <a:schemeClr val="hlink"/>
              </a:solidFill>
            </a:endParaRPr>
          </a:p>
          <a:p>
            <a:r>
              <a:rPr lang="en-GB" dirty="0"/>
              <a:t>Three Point Vortices 	</a:t>
            </a:r>
            <a:r>
              <a:rPr lang="en-GB" sz="2400" dirty="0" err="1">
                <a:solidFill>
                  <a:schemeClr val="hlink"/>
                </a:solidFill>
              </a:rPr>
              <a:t>Boyland</a:t>
            </a:r>
            <a:r>
              <a:rPr lang="en-GB" sz="2400" dirty="0">
                <a:solidFill>
                  <a:schemeClr val="hlink"/>
                </a:solidFill>
              </a:rPr>
              <a:t>, </a:t>
            </a:r>
            <a:r>
              <a:rPr lang="en-GB" sz="2400" dirty="0" err="1">
                <a:solidFill>
                  <a:schemeClr val="hlink"/>
                </a:solidFill>
              </a:rPr>
              <a:t>Aref</a:t>
            </a:r>
            <a:r>
              <a:rPr lang="en-GB" sz="2400" dirty="0">
                <a:solidFill>
                  <a:schemeClr val="hlink"/>
                </a:solidFill>
              </a:rPr>
              <a:t>, &amp; </a:t>
            </a:r>
            <a:r>
              <a:rPr lang="en-GB" sz="2400" dirty="0" err="1">
                <a:solidFill>
                  <a:schemeClr val="hlink"/>
                </a:solidFill>
              </a:rPr>
              <a:t>Stremler</a:t>
            </a:r>
            <a:endParaRPr lang="en-GB" sz="2400" dirty="0"/>
          </a:p>
          <a:p>
            <a:endParaRPr lang="en-GB" sz="2400" dirty="0"/>
          </a:p>
          <a:p>
            <a:r>
              <a:rPr lang="en-GB" dirty="0"/>
              <a:t>Choreographies		</a:t>
            </a:r>
            <a:r>
              <a:rPr lang="en-GB" sz="2400" dirty="0" err="1">
                <a:solidFill>
                  <a:schemeClr val="hlink"/>
                </a:solidFill>
              </a:rPr>
              <a:t>Chanciner</a:t>
            </a:r>
            <a:r>
              <a:rPr lang="en-GB" dirty="0"/>
              <a:t>	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Existence of Solutions</a:t>
            </a: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75613" cy="1900238"/>
          </a:xfrm>
        </p:spPr>
        <p:txBody>
          <a:bodyPr/>
          <a:lstStyle/>
          <a:p>
            <a:r>
              <a:rPr lang="en-GB" sz="2800"/>
              <a:t>Given the equations of motion, which braid types exist as solutions?</a:t>
            </a:r>
          </a:p>
          <a:p>
            <a:pPr lvl="1">
              <a:buFontTx/>
              <a:buNone/>
            </a:pPr>
            <a:endParaRPr lang="en-US" sz="2400">
              <a:solidFill>
                <a:schemeClr val="hlink"/>
              </a:solidFill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684213" y="3644900"/>
            <a:ext cx="7488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400">
                <a:solidFill>
                  <a:schemeClr val="hlink"/>
                </a:solidFill>
              </a:rPr>
              <a:t>Consider n-body motion in a plane with a potential</a:t>
            </a:r>
            <a:endParaRPr lang="en-US" sz="2400">
              <a:solidFill>
                <a:schemeClr val="hlink"/>
              </a:solidFill>
            </a:endParaRPr>
          </a:p>
        </p:txBody>
      </p:sp>
      <p:pic>
        <p:nvPicPr>
          <p:cNvPr id="43013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58800" y="4221163"/>
            <a:ext cx="8027988" cy="830262"/>
          </a:xfrm>
          <a:noFill/>
          <a:ln/>
        </p:spPr>
      </p:pic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539750" y="5300663"/>
            <a:ext cx="63373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400"/>
              <a:t>Then all braid types are possible for  </a:t>
            </a:r>
            <a:r>
              <a:rPr lang="en-GB" sz="2400" i="1"/>
              <a:t>a </a:t>
            </a:r>
            <a:r>
              <a:rPr lang="en-GB" sz="2400" i="1">
                <a:cs typeface="Arial" charset="0"/>
              </a:rPr>
              <a:t>≤</a:t>
            </a:r>
            <a:r>
              <a:rPr lang="en-GB" sz="2400" i="1"/>
              <a:t> -2 .</a:t>
            </a:r>
          </a:p>
          <a:p>
            <a:pPr algn="r" eaLnBrk="1" hangingPunct="1">
              <a:spcBef>
                <a:spcPct val="50000"/>
              </a:spcBef>
            </a:pPr>
            <a:r>
              <a:rPr lang="en-GB">
                <a:solidFill>
                  <a:schemeClr val="hlink"/>
                </a:solidFill>
              </a:rPr>
              <a:t>Moore 1992</a:t>
            </a:r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196975"/>
            <a:ext cx="9144000" cy="5318125"/>
          </a:xfrm>
          <a:noFill/>
          <a:ln/>
        </p:spPr>
      </p:pic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1295400" y="333375"/>
            <a:ext cx="655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3600">
                <a:solidFill>
                  <a:srgbClr val="A50021"/>
                </a:solidFill>
              </a:rPr>
              <a:t>Moore’s Action Relaxation</a:t>
            </a:r>
            <a:endParaRPr lang="en-US" sz="3600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Relaxation to Minimum Energy State</a:t>
            </a:r>
            <a:endParaRPr lang="en-US"/>
          </a:p>
        </p:txBody>
      </p:sp>
      <p:pic>
        <p:nvPicPr>
          <p:cNvPr id="64515" name="Pigtail Relaxation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03575" y="1412875"/>
            <a:ext cx="2946400" cy="5256213"/>
          </a:xfrm>
          <a:ln/>
        </p:spPr>
      </p:pic>
      <p:pic>
        <p:nvPicPr>
          <p:cNvPr id="64516" name="Picture 4" descr="French brai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3789363"/>
            <a:ext cx="1473200" cy="2743200"/>
          </a:xfrm>
          <a:prstGeom prst="rect">
            <a:avLst/>
          </a:prstGeom>
          <a:noFill/>
        </p:spPr>
      </p:pic>
      <p:pic>
        <p:nvPicPr>
          <p:cNvPr id="6451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188" y="2636838"/>
            <a:ext cx="1792287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45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45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51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45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Grp="1" noChangeAspect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74638"/>
            <a:ext cx="8229600" cy="2433637"/>
          </a:xfrm>
        </p:spPr>
      </p:pic>
      <p:sp>
        <p:nvSpPr>
          <p:cNvPr id="686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2924175"/>
            <a:ext cx="8229600" cy="3201988"/>
          </a:xfrm>
        </p:spPr>
        <p:txBody>
          <a:bodyPr/>
          <a:lstStyle/>
          <a:p>
            <a:r>
              <a:rPr lang="en-GB"/>
              <a:t>Self Energy of string </a:t>
            </a:r>
            <a:r>
              <a:rPr lang="en-GB" sz="4000" i="1">
                <a:latin typeface="Times New Roman" pitchFamily="18" charset="0"/>
              </a:rPr>
              <a:t>i</a:t>
            </a:r>
          </a:p>
          <a:p>
            <a:pPr>
              <a:buFontTx/>
              <a:buNone/>
            </a:pPr>
            <a:endParaRPr lang="en-GB">
              <a:latin typeface="Times New Roman" pitchFamily="18" charset="0"/>
            </a:endParaRPr>
          </a:p>
        </p:txBody>
      </p:sp>
      <p:pic>
        <p:nvPicPr>
          <p:cNvPr id="686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3933825"/>
            <a:ext cx="4897438" cy="18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0075" y="188913"/>
            <a:ext cx="8075613" cy="4006850"/>
          </a:xfrm>
        </p:spPr>
      </p:pic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4437063"/>
            <a:ext cx="7124700" cy="221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60350"/>
            <a:ext cx="8229600" cy="583247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908050"/>
            <a:ext cx="8229600" cy="5145088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Complex Hamiltonians</a:t>
            </a:r>
            <a:endParaRPr lang="en-US"/>
          </a:p>
        </p:txBody>
      </p:sp>
      <p:pic>
        <p:nvPicPr>
          <p:cNvPr id="317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2913" y="1304925"/>
            <a:ext cx="8256587" cy="5003800"/>
          </a:xfrm>
          <a:noFill/>
          <a:ln/>
        </p:spPr>
      </p:pic>
      <p:pic>
        <p:nvPicPr>
          <p:cNvPr id="3175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4776788"/>
            <a:ext cx="6324600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7313" y="1943100"/>
            <a:ext cx="8969375" cy="336708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Two Point Vortices</a:t>
            </a:r>
            <a:endParaRPr lang="en-US"/>
          </a:p>
        </p:txBody>
      </p:sp>
      <p:pic>
        <p:nvPicPr>
          <p:cNvPr id="3789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79563"/>
            <a:ext cx="9144000" cy="35052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Uniform Vorticity</a:t>
            </a:r>
            <a:endParaRPr lang="en-US"/>
          </a:p>
        </p:txBody>
      </p:sp>
      <p:pic>
        <p:nvPicPr>
          <p:cNvPr id="47108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31925" y="1600200"/>
            <a:ext cx="2087563" cy="4525963"/>
          </a:xfrm>
          <a:noFill/>
          <a:ln/>
        </p:spPr>
      </p:pic>
      <p:pic>
        <p:nvPicPr>
          <p:cNvPr id="47111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622925" y="1600200"/>
            <a:ext cx="2087563" cy="452596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Winding Space</a:t>
            </a:r>
            <a:endParaRPr lang="en-US"/>
          </a:p>
        </p:txBody>
      </p:sp>
      <p:pic>
        <p:nvPicPr>
          <p:cNvPr id="297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0813" y="1592263"/>
            <a:ext cx="8842375" cy="50768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Zero Net Circulation</a:t>
            </a:r>
            <a:endParaRPr lang="en-US"/>
          </a:p>
        </p:txBody>
      </p:sp>
      <p:pic>
        <p:nvPicPr>
          <p:cNvPr id="51204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700" y="1196975"/>
            <a:ext cx="2424113" cy="5256213"/>
          </a:xfrm>
          <a:noFill/>
          <a:ln/>
        </p:spPr>
      </p:pic>
      <p:pic>
        <p:nvPicPr>
          <p:cNvPr id="51206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314575" y="1196975"/>
            <a:ext cx="2390775" cy="5184775"/>
          </a:xfrm>
          <a:noFill/>
          <a:ln/>
        </p:spPr>
      </p:pic>
      <p:pic>
        <p:nvPicPr>
          <p:cNvPr id="51208" name="Picture 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859338" y="4049713"/>
            <a:ext cx="3616325" cy="2187575"/>
          </a:xfrm>
          <a:noFill/>
          <a:ln/>
        </p:spPr>
      </p:pic>
      <p:pic>
        <p:nvPicPr>
          <p:cNvPr id="51212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48300" y="1176338"/>
            <a:ext cx="3027363" cy="26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Cross Ratios</a:t>
            </a:r>
            <a:endParaRPr lang="en-US"/>
          </a:p>
        </p:txBody>
      </p:sp>
      <p:pic>
        <p:nvPicPr>
          <p:cNvPr id="1229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6725" y="1512888"/>
            <a:ext cx="8210550" cy="47244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/>
              <a:t>Second Order Invariants</a:t>
            </a:r>
            <a:endParaRPr lang="en-US" sz="3600"/>
          </a:p>
        </p:txBody>
      </p:sp>
      <p:pic>
        <p:nvPicPr>
          <p:cNvPr id="1536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12788" y="2117725"/>
            <a:ext cx="7716837" cy="304006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/>
              <a:t>Third Order Invariants</a:t>
            </a:r>
            <a:endParaRPr lang="en-US" sz="3600"/>
          </a:p>
        </p:txBody>
      </p:sp>
      <p:pic>
        <p:nvPicPr>
          <p:cNvPr id="1741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063" y="2492375"/>
            <a:ext cx="8142287" cy="24701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Cross ratios for three points</a:t>
            </a:r>
            <a:endParaRPr lang="en-US"/>
          </a:p>
        </p:txBody>
      </p:sp>
      <p:pic>
        <p:nvPicPr>
          <p:cNvPr id="1946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4025" y="1276350"/>
            <a:ext cx="8234363" cy="484981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Integrability</a:t>
            </a: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GB" sz="2800"/>
              <a:t>Cross Ratios are symmetric to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GB" sz="2800"/>
          </a:p>
          <a:p>
            <a:pPr algn="ctr">
              <a:lnSpc>
                <a:spcPct val="90000"/>
              </a:lnSpc>
              <a:buFontTx/>
              <a:buNone/>
            </a:pPr>
            <a:r>
              <a:rPr lang="en-GB" sz="2800">
                <a:solidFill>
                  <a:schemeClr val="hlink"/>
                </a:solidFill>
              </a:rPr>
              <a:t>Translations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GB" sz="2800">
                <a:solidFill>
                  <a:schemeClr val="hlink"/>
                </a:solidFill>
              </a:rPr>
              <a:t>Rotations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GB" sz="2800">
                <a:solidFill>
                  <a:schemeClr val="hlink"/>
                </a:solidFill>
              </a:rPr>
              <a:t>Scaling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GB" sz="2800">
                <a:solidFill>
                  <a:schemeClr val="hlink"/>
                </a:solidFill>
              </a:rPr>
              <a:t>Inversion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2800">
              <a:solidFill>
                <a:schemeClr val="hlink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sz="2800">
                <a:solidFill>
                  <a:srgbClr val="A50021"/>
                </a:solidFill>
              </a:rPr>
              <a:t>Noether’s theorem gives associated conserved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800">
                <a:solidFill>
                  <a:srgbClr val="A50021"/>
                </a:solidFill>
              </a:rPr>
              <a:t>quantities, guaranteeing integrability</a:t>
            </a:r>
            <a:endParaRPr lang="en-US" sz="2800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Hamiltonian Motion</a:t>
            </a:r>
            <a:endParaRPr lang="en-US"/>
          </a:p>
        </p:txBody>
      </p:sp>
      <p:pic>
        <p:nvPicPr>
          <p:cNvPr id="2150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14325" y="1484313"/>
            <a:ext cx="8515350" cy="449103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Pigtail Solution</a:t>
            </a:r>
            <a:endParaRPr lang="en-US"/>
          </a:p>
        </p:txBody>
      </p:sp>
      <p:pic>
        <p:nvPicPr>
          <p:cNvPr id="2355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68475" y="1216025"/>
            <a:ext cx="5607050" cy="55975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More Solutions</a:t>
            </a:r>
            <a:endParaRPr lang="en-US"/>
          </a:p>
        </p:txBody>
      </p:sp>
      <p:pic>
        <p:nvPicPr>
          <p:cNvPr id="2560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65313" y="1244600"/>
            <a:ext cx="5413375" cy="542448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Third order (four point) motion</a:t>
            </a:r>
            <a:endParaRPr lang="en-US"/>
          </a:p>
        </p:txBody>
      </p:sp>
      <p:pic>
        <p:nvPicPr>
          <p:cNvPr id="27652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00175" y="1341438"/>
            <a:ext cx="1982788" cy="5516562"/>
          </a:xfrm>
          <a:noFill/>
          <a:ln/>
        </p:spPr>
      </p:pic>
      <p:pic>
        <p:nvPicPr>
          <p:cNvPr id="27655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643563" y="1341438"/>
            <a:ext cx="1943100" cy="53276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itle 1"/>
          <p:cNvSpPr>
            <a:spLocks noGrp="1"/>
          </p:cNvSpPr>
          <p:nvPr>
            <p:ph type="title"/>
          </p:nvPr>
        </p:nvSpPr>
        <p:spPr>
          <a:xfrm>
            <a:off x="900113" y="333375"/>
            <a:ext cx="7772400" cy="711200"/>
          </a:xfrm>
        </p:spPr>
        <p:txBody>
          <a:bodyPr/>
          <a:lstStyle/>
          <a:p>
            <a:r>
              <a:rPr lang="en-GB" sz="3600" dirty="0" smtClean="0">
                <a:solidFill>
                  <a:srgbClr val="CC0000"/>
                </a:solidFill>
              </a:rPr>
              <a:t>Coronal Heating and </a:t>
            </a:r>
            <a:r>
              <a:rPr lang="en-GB" sz="3600" dirty="0" err="1" smtClean="0">
                <a:solidFill>
                  <a:srgbClr val="CC0000"/>
                </a:solidFill>
              </a:rPr>
              <a:t>Nanoflares</a:t>
            </a:r>
            <a:endParaRPr lang="en-GB" sz="3600" dirty="0" smtClean="0">
              <a:solidFill>
                <a:srgbClr val="CC0000"/>
              </a:solidFill>
            </a:endParaRPr>
          </a:p>
        </p:txBody>
      </p:sp>
      <p:pic>
        <p:nvPicPr>
          <p:cNvPr id="97282" name="Picture 3" descr="c:\Exeter\Aquila\Web\171887main_NASA_Flare11Nov_lg__Hinode2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525" y="3141663"/>
            <a:ext cx="4435475" cy="213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3" name="TextBox 3"/>
          <p:cNvSpPr txBox="1">
            <a:spLocks noChangeArrowheads="1"/>
          </p:cNvSpPr>
          <p:nvPr/>
        </p:nvSpPr>
        <p:spPr bwMode="auto">
          <a:xfrm>
            <a:off x="179388" y="5445125"/>
            <a:ext cx="47958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Hinode EIS (Extreme Ultra Violet Imaging spectrometer) image</a:t>
            </a:r>
          </a:p>
        </p:txBody>
      </p:sp>
      <p:pic>
        <p:nvPicPr>
          <p:cNvPr id="97285" name="Picture 7" descr="C:\Exeter\Perseus\Singapore\Figures\loops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1412875"/>
            <a:ext cx="4140200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6" name="TextBox 3"/>
          <p:cNvSpPr txBox="1">
            <a:spLocks noChangeArrowheads="1"/>
          </p:cNvSpPr>
          <p:nvPr/>
        </p:nvSpPr>
        <p:spPr bwMode="auto">
          <a:xfrm>
            <a:off x="6221413" y="4508500"/>
            <a:ext cx="1663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Trace image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Content Placeholder 2"/>
          <p:cNvSpPr>
            <a:spLocks noGrp="1"/>
          </p:cNvSpPr>
          <p:nvPr>
            <p:ph idx="4294967295"/>
          </p:nvPr>
        </p:nvSpPr>
        <p:spPr>
          <a:xfrm>
            <a:off x="0" y="549275"/>
            <a:ext cx="8229600" cy="4525963"/>
          </a:xfrm>
        </p:spPr>
        <p:txBody>
          <a:bodyPr/>
          <a:lstStyle/>
          <a:p>
            <a:pPr eaLnBrk="1" hangingPunct="1">
              <a:buFontTx/>
              <a:buBlip>
                <a:blip r:embed="rId2"/>
              </a:buBlip>
            </a:pPr>
            <a:r>
              <a:rPr lang="en-US" sz="2800" smtClean="0">
                <a:solidFill>
                  <a:srgbClr val="800000"/>
                </a:solidFill>
              </a:rPr>
              <a:t>Why is the corona heated to 1 − 2 million degrees?  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US" sz="2800" smtClean="0">
                <a:solidFill>
                  <a:srgbClr val="800000"/>
                </a:solidFill>
              </a:rPr>
              <a:t>What causes flares, µflares, and </a:t>
            </a:r>
            <a:r>
              <a:rPr lang="en-US" sz="2400" smtClean="0">
                <a:solidFill>
                  <a:srgbClr val="800000"/>
                </a:solidFill>
                <a:sym typeface="Symbol" pitchFamily="18" charset="2"/>
              </a:rPr>
              <a:t></a:t>
            </a:r>
            <a:r>
              <a:rPr lang="en-US" sz="2800" smtClean="0">
                <a:solidFill>
                  <a:srgbClr val="800000"/>
                </a:solidFill>
                <a:sym typeface="Symbol" pitchFamily="18" charset="2"/>
              </a:rPr>
              <a:t>flares</a:t>
            </a:r>
            <a:r>
              <a:rPr lang="en-US" sz="2800" smtClean="0">
                <a:solidFill>
                  <a:srgbClr val="800000"/>
                </a:solidFill>
              </a:rPr>
              <a:t>? Why do they have a power law energy </a:t>
            </a:r>
            <a:r>
              <a:rPr lang="en-GB" sz="2800" smtClean="0">
                <a:solidFill>
                  <a:srgbClr val="800000"/>
                </a:solidFill>
              </a:rPr>
              <a:t>distribution?</a:t>
            </a:r>
          </a:p>
          <a:p>
            <a:pPr eaLnBrk="1" hangingPunct="1">
              <a:buFontTx/>
              <a:buNone/>
            </a:pPr>
            <a:endParaRPr lang="en-GB" sz="2800" smtClean="0">
              <a:solidFill>
                <a:srgbClr val="800000"/>
              </a:solidFill>
            </a:endParaRPr>
          </a:p>
        </p:txBody>
      </p:sp>
      <p:pic>
        <p:nvPicPr>
          <p:cNvPr id="9830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2708275"/>
            <a:ext cx="4705350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07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425" y="2781300"/>
            <a:ext cx="2371725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8" name="Text Box 9"/>
          <p:cNvSpPr txBox="1">
            <a:spLocks noChangeArrowheads="1"/>
          </p:cNvSpPr>
          <p:nvPr/>
        </p:nvSpPr>
        <p:spPr bwMode="auto">
          <a:xfrm>
            <a:off x="6877050" y="5949950"/>
            <a:ext cx="1085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200"/>
              <a:t>Hudson 1993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>
          <a:xfrm>
            <a:off x="457200" y="333375"/>
            <a:ext cx="4040188" cy="639763"/>
          </a:xfrm>
        </p:spPr>
        <p:txBody>
          <a:bodyPr/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GB" dirty="0" smtClean="0"/>
              <a:t>Sturrock-Uchida 1981</a:t>
            </a:r>
          </a:p>
        </p:txBody>
      </p:sp>
      <p:sp>
        <p:nvSpPr>
          <p:cNvPr id="4101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5025" y="333375"/>
            <a:ext cx="4041775" cy="639763"/>
          </a:xfrm>
        </p:spPr>
        <p:txBody>
          <a:bodyPr/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GB" dirty="0" smtClean="0"/>
              <a:t>Parker 1983</a:t>
            </a:r>
          </a:p>
        </p:txBody>
      </p:sp>
      <p:sp>
        <p:nvSpPr>
          <p:cNvPr id="99331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89025"/>
            <a:ext cx="4040188" cy="4932363"/>
          </a:xfrm>
        </p:spPr>
        <p:txBody>
          <a:bodyPr/>
          <a:lstStyle/>
          <a:p>
            <a:pPr marL="0" indent="0" eaLnBrk="1" hangingPunct="1"/>
            <a:r>
              <a:rPr lang="en-GB" sz="2000" smtClean="0"/>
              <a:t>Random twisting of one tube</a:t>
            </a:r>
          </a:p>
          <a:p>
            <a:pPr marL="0" indent="0" eaLnBrk="1" hangingPunct="1"/>
            <a:endParaRPr lang="en-GB" sz="2000" smtClean="0"/>
          </a:p>
          <a:p>
            <a:pPr marL="0" indent="0" eaLnBrk="1" hangingPunct="1"/>
            <a:endParaRPr lang="en-GB" sz="2000" smtClean="0"/>
          </a:p>
          <a:p>
            <a:pPr marL="0" indent="0" eaLnBrk="1" hangingPunct="1"/>
            <a:endParaRPr lang="en-GB" sz="2000" smtClean="0"/>
          </a:p>
          <a:p>
            <a:pPr marL="0" indent="0" eaLnBrk="1" hangingPunct="1"/>
            <a:endParaRPr lang="en-GB" sz="2000" smtClean="0"/>
          </a:p>
          <a:p>
            <a:pPr marL="0" indent="0" eaLnBrk="1" hangingPunct="1"/>
            <a:endParaRPr lang="en-GB" sz="2000" smtClean="0"/>
          </a:p>
          <a:p>
            <a:pPr marL="0" indent="0" eaLnBrk="1" hangingPunct="1">
              <a:buFont typeface="Arial" charset="0"/>
              <a:buNone/>
            </a:pPr>
            <a:endParaRPr lang="en-GB" sz="2000" smtClean="0"/>
          </a:p>
          <a:p>
            <a:pPr marL="0" indent="0" eaLnBrk="1" hangingPunct="1">
              <a:buFont typeface="Arial" charset="0"/>
              <a:buNone/>
            </a:pPr>
            <a:r>
              <a:rPr lang="en-GB" sz="2000" smtClean="0"/>
              <a:t>Energy is quadratic in twist, but mean square twist grows only linearly in time. </a:t>
            </a:r>
          </a:p>
          <a:p>
            <a:pPr marL="0" indent="0" eaLnBrk="1" hangingPunct="1">
              <a:buFont typeface="Arial" charset="0"/>
              <a:buNone/>
            </a:pPr>
            <a:r>
              <a:rPr lang="en-GB" sz="2000" smtClean="0">
                <a:solidFill>
                  <a:schemeClr val="accent2"/>
                </a:solidFill>
              </a:rPr>
              <a:t>Power = dE/dt independent of saturation time.</a:t>
            </a:r>
          </a:p>
          <a:p>
            <a:pPr marL="0" indent="0" eaLnBrk="1" hangingPunct="1">
              <a:buFont typeface="Arial" charset="0"/>
              <a:buNone/>
            </a:pPr>
            <a:endParaRPr lang="en-GB" sz="2000" smtClean="0">
              <a:solidFill>
                <a:schemeClr val="accent2"/>
              </a:solidFill>
            </a:endParaRPr>
          </a:p>
        </p:txBody>
      </p:sp>
      <p:sp>
        <p:nvSpPr>
          <p:cNvPr id="99332" name="Content Placeholder 5"/>
          <p:cNvSpPr>
            <a:spLocks noGrp="1"/>
          </p:cNvSpPr>
          <p:nvPr>
            <p:ph sz="half" idx="4"/>
          </p:nvPr>
        </p:nvSpPr>
        <p:spPr>
          <a:xfrm>
            <a:off x="4645025" y="1017588"/>
            <a:ext cx="4041775" cy="4932362"/>
          </a:xfrm>
        </p:spPr>
        <p:txBody>
          <a:bodyPr/>
          <a:lstStyle/>
          <a:p>
            <a:pPr marL="0" indent="0" eaLnBrk="1" hangingPunct="1"/>
            <a:r>
              <a:rPr lang="en-GB" smtClean="0"/>
              <a:t>Braiding of many tubes</a:t>
            </a:r>
          </a:p>
          <a:p>
            <a:pPr marL="0" indent="0" eaLnBrk="1" hangingPunct="1"/>
            <a:endParaRPr lang="en-GB" smtClean="0"/>
          </a:p>
          <a:p>
            <a:pPr marL="0" indent="0" eaLnBrk="1" hangingPunct="1"/>
            <a:endParaRPr lang="en-GB" smtClean="0"/>
          </a:p>
          <a:p>
            <a:pPr marL="0" indent="0" eaLnBrk="1" hangingPunct="1"/>
            <a:endParaRPr lang="en-GB" smtClean="0"/>
          </a:p>
          <a:p>
            <a:pPr marL="0" indent="0" eaLnBrk="1" hangingPunct="1"/>
            <a:endParaRPr lang="en-GB" smtClean="0"/>
          </a:p>
          <a:p>
            <a:pPr marL="0" indent="0" eaLnBrk="1" hangingPunct="1">
              <a:buFont typeface="Arial" charset="0"/>
              <a:buNone/>
            </a:pPr>
            <a:endParaRPr lang="en-GB" smtClean="0"/>
          </a:p>
          <a:p>
            <a:pPr marL="0" indent="0" eaLnBrk="1" hangingPunct="1">
              <a:buFont typeface="Arial" charset="0"/>
              <a:buNone/>
            </a:pPr>
            <a:r>
              <a:rPr lang="en-GB" smtClean="0"/>
              <a:t>Energy grows as t</a:t>
            </a:r>
            <a:r>
              <a:rPr lang="en-GB" baseline="30000" smtClean="0"/>
              <a:t>2</a:t>
            </a:r>
            <a:r>
              <a:rPr lang="en-GB" smtClean="0"/>
              <a:t> . </a:t>
            </a:r>
          </a:p>
          <a:p>
            <a:pPr marL="0" indent="0" eaLnBrk="1" hangingPunct="1">
              <a:buFont typeface="Arial" charset="0"/>
              <a:buNone/>
            </a:pPr>
            <a:r>
              <a:rPr lang="en-GB" smtClean="0">
                <a:solidFill>
                  <a:schemeClr val="accent2"/>
                </a:solidFill>
              </a:rPr>
              <a:t>Power grows linearly with saturation time.</a:t>
            </a:r>
            <a:endParaRPr lang="en-GB" baseline="30000" smtClean="0">
              <a:solidFill>
                <a:schemeClr val="accent2"/>
              </a:solidFill>
            </a:endParaRPr>
          </a:p>
        </p:txBody>
      </p:sp>
      <p:pic>
        <p:nvPicPr>
          <p:cNvPr id="9933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604963"/>
            <a:ext cx="3330575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4" name="TextBox 11"/>
          <p:cNvSpPr txBox="1">
            <a:spLocks noChangeArrowheads="1"/>
          </p:cNvSpPr>
          <p:nvPr/>
        </p:nvSpPr>
        <p:spPr bwMode="auto">
          <a:xfrm>
            <a:off x="539750" y="5589588"/>
            <a:ext cx="79200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>
                <a:solidFill>
                  <a:srgbClr val="376092"/>
                </a:solidFill>
                <a:latin typeface="Calibri" pitchFamily="34" charset="0"/>
              </a:rPr>
              <a:t>Twisting is faster, but braiding is more efficient!</a:t>
            </a:r>
          </a:p>
        </p:txBody>
      </p:sp>
      <p:pic>
        <p:nvPicPr>
          <p:cNvPr id="993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500188"/>
            <a:ext cx="3132137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/>
            <a:r>
              <a:rPr lang="en-GB" sz="3200" smtClean="0"/>
              <a:t>Classification of Braids</a:t>
            </a:r>
            <a:endParaRPr lang="en-US" sz="3200" smtClean="0"/>
          </a:p>
        </p:txBody>
      </p:sp>
      <p:pic>
        <p:nvPicPr>
          <p:cNvPr id="37890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92225" y="1196975"/>
            <a:ext cx="1851025" cy="4014788"/>
          </a:xfrm>
        </p:spPr>
      </p:pic>
      <p:pic>
        <p:nvPicPr>
          <p:cNvPr id="37891" name="Picture 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571875" y="1196975"/>
            <a:ext cx="1825625" cy="3960813"/>
          </a:xfrm>
        </p:spPr>
      </p:pic>
      <p:pic>
        <p:nvPicPr>
          <p:cNvPr id="37892" name="Picture 2" descr="C:\UCL\Pegasus\Braid Theory\fourvortex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7763" y="1268413"/>
            <a:ext cx="1900237" cy="395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Text Box 8"/>
          <p:cNvSpPr txBox="1">
            <a:spLocks noChangeArrowheads="1"/>
          </p:cNvSpPr>
          <p:nvPr/>
        </p:nvSpPr>
        <p:spPr bwMode="auto">
          <a:xfrm>
            <a:off x="1455738" y="5300663"/>
            <a:ext cx="1619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Periodic</a:t>
            </a:r>
          </a:p>
          <a:p>
            <a:r>
              <a:rPr lang="en-GB"/>
              <a:t>(uniform twist)</a:t>
            </a:r>
          </a:p>
        </p:txBody>
      </p:sp>
      <p:sp>
        <p:nvSpPr>
          <p:cNvPr id="37894" name="Text Box 9"/>
          <p:cNvSpPr txBox="1">
            <a:spLocks noChangeArrowheads="1"/>
          </p:cNvSpPr>
          <p:nvPr/>
        </p:nvSpPr>
        <p:spPr bwMode="auto">
          <a:xfrm>
            <a:off x="4067175" y="5300663"/>
            <a:ext cx="1111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reducible</a:t>
            </a:r>
          </a:p>
        </p:txBody>
      </p:sp>
      <p:sp>
        <p:nvSpPr>
          <p:cNvPr id="37895" name="Text Box 10"/>
          <p:cNvSpPr txBox="1">
            <a:spLocks noChangeArrowheads="1"/>
          </p:cNvSpPr>
          <p:nvPr/>
        </p:nvSpPr>
        <p:spPr bwMode="auto">
          <a:xfrm>
            <a:off x="6659563" y="5300663"/>
            <a:ext cx="1797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Pseudo-Anosov</a:t>
            </a:r>
          </a:p>
          <a:p>
            <a:r>
              <a:rPr lang="en-GB"/>
              <a:t>(anything else)</a:t>
            </a:r>
          </a:p>
        </p:txBody>
      </p:sp>
      <p:sp>
        <p:nvSpPr>
          <p:cNvPr id="37896" name="Rectangle 12"/>
          <p:cNvSpPr>
            <a:spLocks noChangeArrowheads="1"/>
          </p:cNvSpPr>
          <p:nvPr/>
        </p:nvSpPr>
        <p:spPr bwMode="auto">
          <a:xfrm>
            <a:off x="8388350" y="6308725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fld id="{F60A2DB7-5D93-486D-A636-15CC649AA6DC}" type="slidenum">
              <a:rPr lang="en-US">
                <a:solidFill>
                  <a:srgbClr val="898989"/>
                </a:solidFill>
              </a:rPr>
              <a:pPr/>
              <a:t>30</a:t>
            </a:fld>
            <a:endParaRPr lang="en-GB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Braided Magnetic Fields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Braided Discrete Fields</a:t>
            </a:r>
          </a:p>
          <a:p>
            <a:pPr lvl="1">
              <a:buNone/>
            </a:pPr>
            <a:r>
              <a:rPr lang="en-GB" dirty="0" smtClean="0"/>
              <a:t>Well-defined flux loops may exist in the solar corona:</a:t>
            </a:r>
          </a:p>
          <a:p>
            <a:pPr marL="776288" lvl="1" indent="-457200">
              <a:buAutoNum type="arabicPeriod"/>
            </a:pPr>
            <a:r>
              <a:rPr lang="en-GB" dirty="0" smtClean="0"/>
              <a:t>The flux at the photosphere is highly localised</a:t>
            </a:r>
          </a:p>
          <a:p>
            <a:pPr marL="776288" lvl="1" indent="-457200">
              <a:buAutoNum type="arabicPeriod"/>
            </a:pPr>
            <a:r>
              <a:rPr lang="en-GB" dirty="0" smtClean="0"/>
              <a:t>Trace and </a:t>
            </a:r>
            <a:r>
              <a:rPr lang="en-GB" dirty="0" err="1" smtClean="0"/>
              <a:t>Hinode</a:t>
            </a:r>
            <a:r>
              <a:rPr lang="en-GB" dirty="0" smtClean="0"/>
              <a:t> pictures show discrete loops</a:t>
            </a:r>
          </a:p>
          <a:p>
            <a:pPr marL="776288" lvl="1" indent="-457200">
              <a:buAutoNum type="arabicPeriod"/>
            </a:pPr>
            <a:endParaRPr lang="en-GB" dirty="0" smtClean="0"/>
          </a:p>
          <a:p>
            <a:r>
              <a:rPr lang="en-GB" dirty="0" smtClean="0"/>
              <a:t>Braided Continuous Fields</a:t>
            </a:r>
          </a:p>
          <a:p>
            <a:pPr lvl="1">
              <a:buNone/>
            </a:pPr>
            <a:r>
              <a:rPr lang="en-GB" dirty="0" smtClean="0"/>
              <a:t>Choose sets of field lines within the field; each set will exhibit a different amount of braiding </a:t>
            </a:r>
            <a:r>
              <a:rPr lang="en-GB" sz="1800" dirty="0" smtClean="0">
                <a:solidFill>
                  <a:srgbClr val="007434"/>
                </a:solidFill>
              </a:rPr>
              <a:t>Wilmot-Smith, </a:t>
            </a:r>
            <a:r>
              <a:rPr lang="en-GB" sz="1800" dirty="0" err="1" smtClean="0">
                <a:solidFill>
                  <a:srgbClr val="007434"/>
                </a:solidFill>
              </a:rPr>
              <a:t>Hornig</a:t>
            </a:r>
            <a:r>
              <a:rPr lang="en-GB" sz="1800" dirty="0" smtClean="0">
                <a:solidFill>
                  <a:srgbClr val="007434"/>
                </a:solidFill>
              </a:rPr>
              <a:t>, &amp; </a:t>
            </a:r>
            <a:r>
              <a:rPr lang="en-GB" sz="1800" dirty="0" err="1" smtClean="0">
                <a:solidFill>
                  <a:srgbClr val="007434"/>
                </a:solidFill>
              </a:rPr>
              <a:t>Pontin</a:t>
            </a:r>
            <a:r>
              <a:rPr lang="en-GB" sz="1800" dirty="0" smtClean="0">
                <a:solidFill>
                  <a:srgbClr val="007434"/>
                </a:solidFill>
              </a:rPr>
              <a:t> 2009</a:t>
            </a:r>
            <a:endParaRPr lang="en-GB" dirty="0" smtClean="0">
              <a:solidFill>
                <a:srgbClr val="007434"/>
              </a:solidFill>
            </a:endParaRPr>
          </a:p>
          <a:p>
            <a:pPr marL="776288" lvl="1" indent="-457200">
              <a:buAutoNum type="arabicPeriod"/>
            </a:pPr>
            <a:r>
              <a:rPr lang="en-GB" dirty="0" smtClean="0"/>
              <a:t>Coronal Loops split near their feet</a:t>
            </a:r>
          </a:p>
          <a:p>
            <a:pPr marL="776288" lvl="1" indent="-457200">
              <a:buAutoNum type="arabicPeriod"/>
            </a:pPr>
            <a:r>
              <a:rPr lang="en-GB" dirty="0" smtClean="0"/>
              <a:t>Reconnection will fragment the flux</a:t>
            </a:r>
          </a:p>
          <a:p>
            <a:pPr marL="776288" lvl="1" indent="-457200">
              <a:buAutoNum type="arabicPeriod"/>
            </a:pPr>
            <a:endParaRPr lang="en-GB" dirty="0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en-GB" smtClean="0"/>
              <a:t>Flux Tube Splitting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52513"/>
            <a:ext cx="8229600" cy="507365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GB" dirty="0" smtClean="0"/>
              <a:t>More recent models add interactions with small low lying loops </a:t>
            </a:r>
            <a:r>
              <a:rPr lang="en-GB" sz="1600" dirty="0" err="1" smtClean="0">
                <a:solidFill>
                  <a:srgbClr val="9BBB59">
                    <a:lumMod val="50000"/>
                  </a:srgbClr>
                </a:solidFill>
              </a:rPr>
              <a:t>Ruzmaikin</a:t>
            </a:r>
            <a:r>
              <a:rPr lang="en-GB" sz="1600" dirty="0" smtClean="0">
                <a:solidFill>
                  <a:srgbClr val="9BBB59">
                    <a:lumMod val="50000"/>
                  </a:srgbClr>
                </a:solidFill>
              </a:rPr>
              <a:t> &amp; Berger 98, </a:t>
            </a:r>
            <a:r>
              <a:rPr lang="en-GB" sz="1600" dirty="0" err="1" smtClean="0">
                <a:solidFill>
                  <a:srgbClr val="9BBB59">
                    <a:lumMod val="50000"/>
                  </a:srgbClr>
                </a:solidFill>
              </a:rPr>
              <a:t>Schriver</a:t>
            </a:r>
            <a:r>
              <a:rPr lang="en-GB" sz="1600" dirty="0" smtClean="0">
                <a:solidFill>
                  <a:srgbClr val="9BBB59">
                    <a:lumMod val="50000"/>
                  </a:srgbClr>
                </a:solidFill>
              </a:rPr>
              <a:t> 01</a:t>
            </a:r>
            <a:endParaRPr lang="en-GB" sz="2400" dirty="0" smtClean="0">
              <a:solidFill>
                <a:srgbClr val="00B050"/>
              </a:solidFill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Tx/>
              <a:buNone/>
              <a:defRPr/>
            </a:pPr>
            <a:endParaRPr lang="en-GB" sz="2400" dirty="0" smtClean="0">
              <a:solidFill>
                <a:srgbClr val="00B050"/>
              </a:solidFill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Tx/>
              <a:buNone/>
              <a:defRPr/>
            </a:pPr>
            <a:endParaRPr lang="en-GB" sz="2400" dirty="0" smtClean="0">
              <a:solidFill>
                <a:srgbClr val="00B050"/>
              </a:solidFill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Tx/>
              <a:buNone/>
              <a:defRPr/>
            </a:pPr>
            <a:endParaRPr lang="en-GB" sz="2400" dirty="0" smtClean="0">
              <a:solidFill>
                <a:srgbClr val="00B050"/>
              </a:solidFill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Tx/>
              <a:buNone/>
              <a:defRPr/>
            </a:pPr>
            <a:endParaRPr lang="en-GB" sz="2400" dirty="0" smtClean="0">
              <a:solidFill>
                <a:srgbClr val="00B050"/>
              </a:solidFill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Tx/>
              <a:buNone/>
              <a:defRPr/>
            </a:pPr>
            <a:endParaRPr lang="en-GB" sz="2400" dirty="0" smtClean="0">
              <a:solidFill>
                <a:srgbClr val="00B050"/>
              </a:solidFill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Tx/>
              <a:buNone/>
              <a:defRPr/>
            </a:pPr>
            <a:endParaRPr lang="en-GB" sz="2400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Tx/>
              <a:buNone/>
              <a:defRPr/>
            </a:pPr>
            <a:r>
              <a:rPr lang="en-GB" sz="2400" dirty="0" smtClean="0"/>
              <a:t>Flux tube endpoints constantly split up and gather together again, but in new combinations. This locks positive twist away from negative twist. </a:t>
            </a: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Berger 94</a:t>
            </a:r>
            <a:endParaRPr lang="en-GB" sz="2800" dirty="0" smtClean="0"/>
          </a:p>
        </p:txBody>
      </p:sp>
      <p:pic>
        <p:nvPicPr>
          <p:cNvPr id="100355" name="Picture 4" descr="C:\UCL\Pegasus\Braid Theory\Fig46_edit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14925" y="2286000"/>
            <a:ext cx="3705225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56" name="Picture 9" descr="xrayloo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2000250"/>
            <a:ext cx="3313112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7238" y="1558925"/>
            <a:ext cx="508952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78" name="TextBox 6"/>
          <p:cNvSpPr txBox="1">
            <a:spLocks noChangeArrowheads="1"/>
          </p:cNvSpPr>
          <p:nvPr/>
        </p:nvSpPr>
        <p:spPr bwMode="auto">
          <a:xfrm>
            <a:off x="2335213" y="3987800"/>
            <a:ext cx="44735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Shibata et al 2007 Hinode “Anemone jets”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642938"/>
            <a:ext cx="7772400" cy="2481262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GB" sz="2400" smtClean="0"/>
          </a:p>
          <a:p>
            <a:pPr marL="609600" indent="-609600" eaLnBrk="1" hangingPunct="1">
              <a:lnSpc>
                <a:spcPct val="80000"/>
              </a:lnSpc>
              <a:buClr>
                <a:srgbClr val="A50021"/>
              </a:buClr>
              <a:buFontTx/>
              <a:buAutoNum type="arabicPeriod"/>
            </a:pPr>
            <a:r>
              <a:rPr lang="en-GB" sz="2400" smtClean="0"/>
              <a:t>Corona evolves quasi-statically due to footpoint motions </a:t>
            </a:r>
            <a:r>
              <a:rPr lang="en-GB" sz="1800" smtClean="0">
                <a:solidFill>
                  <a:schemeClr val="accent1"/>
                </a:solidFill>
              </a:rPr>
              <a:t>(Alfv</a:t>
            </a:r>
            <a:r>
              <a:rPr lang="en-US" sz="1800" smtClean="0">
                <a:solidFill>
                  <a:schemeClr val="accent1"/>
                </a:solidFill>
                <a:cs typeface="Times New Roman" pitchFamily="18" charset="0"/>
              </a:rPr>
              <a:t>én travel </a:t>
            </a:r>
            <a:r>
              <a:rPr lang="en-GB" sz="1800" smtClean="0">
                <a:solidFill>
                  <a:schemeClr val="accent1"/>
                </a:solidFill>
              </a:rPr>
              <a:t>time 10-100 secs for loop, photospheric motion timescale ~2000 seconds)</a:t>
            </a:r>
            <a:endParaRPr lang="en-GB" sz="2400" smtClean="0">
              <a:solidFill>
                <a:schemeClr val="accent1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Clr>
                <a:srgbClr val="A50021"/>
              </a:buClr>
              <a:buFontTx/>
              <a:buAutoNum type="arabicPeriod"/>
            </a:pPr>
            <a:r>
              <a:rPr lang="en-GB" sz="2400" smtClean="0"/>
              <a:t>Smooth equilibria scarce or nonexistent for non-trivial topologies – current sheets must form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A50021"/>
              </a:buClr>
              <a:buFontTx/>
              <a:buAutoNum type="arabicPeriod"/>
            </a:pPr>
            <a:r>
              <a:rPr lang="en-GB" sz="2400" smtClean="0"/>
              <a:t>Slow burn while stresses buildup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A50021"/>
              </a:buClr>
              <a:buFontTx/>
              <a:buAutoNum type="arabicPeriod"/>
            </a:pPr>
            <a:r>
              <a:rPr lang="en-GB" sz="2400" smtClean="0"/>
              <a:t>Eventually something triggers fast reconnection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endParaRPr lang="en-GB" sz="2000" smtClean="0">
              <a:solidFill>
                <a:schemeClr val="accent1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endParaRPr lang="en-GB" sz="2000" smtClean="0">
              <a:solidFill>
                <a:schemeClr val="accent2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endParaRPr lang="en-GB" sz="2000" smtClean="0">
              <a:solidFill>
                <a:schemeClr val="accent2"/>
              </a:solidFill>
            </a:endParaRPr>
          </a:p>
        </p:txBody>
      </p:sp>
      <p:graphicFrame>
        <p:nvGraphicFramePr>
          <p:cNvPr id="48129" name="Object 2"/>
          <p:cNvGraphicFramePr>
            <a:graphicFrameLocks noChangeAspect="1"/>
          </p:cNvGraphicFramePr>
          <p:nvPr/>
        </p:nvGraphicFramePr>
        <p:xfrm>
          <a:off x="5786438" y="3357563"/>
          <a:ext cx="2786062" cy="2786062"/>
        </p:xfrm>
        <a:graphic>
          <a:graphicData uri="http://schemas.openxmlformats.org/presentationml/2006/ole">
            <p:oleObj spid="_x0000_s1026" name="Acrobat Document" r:id="rId4" imgW="8425800" imgH="8425800" progId="AcroExch.Document.7">
              <p:embed/>
            </p:oleObj>
          </a:graphicData>
        </a:graphic>
      </p:graphicFrame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-285750"/>
            <a:ext cx="7772400" cy="11430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solidFill>
                  <a:srgbClr val="CC0000"/>
                </a:solidFill>
              </a:rPr>
              <a:t>Parker’s topological dissipation scenario: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smtClean="0"/>
              <a:t>Reconnection</a:t>
            </a:r>
          </a:p>
        </p:txBody>
      </p:sp>
      <p:sp>
        <p:nvSpPr>
          <p:cNvPr id="104450" name="TextBox 11"/>
          <p:cNvSpPr txBox="1">
            <a:spLocks noChangeArrowheads="1"/>
          </p:cNvSpPr>
          <p:nvPr/>
        </p:nvSpPr>
        <p:spPr bwMode="auto">
          <a:xfrm>
            <a:off x="1354138" y="2827338"/>
            <a:ext cx="4289425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rgbClr val="800000"/>
                </a:solidFill>
                <a:latin typeface="Calibri" pitchFamily="34" charset="0"/>
              </a:rPr>
              <a:t>Klimchuck and co.: Secondary Instabilities </a:t>
            </a:r>
          </a:p>
          <a:p>
            <a:endParaRPr lang="en-GB">
              <a:latin typeface="Calibri" pitchFamily="34" charset="0"/>
            </a:endParaRPr>
          </a:p>
          <a:p>
            <a:r>
              <a:rPr lang="en-GB">
                <a:latin typeface="Calibri" pitchFamily="34" charset="0"/>
              </a:rPr>
              <a:t>When neighbouring tubes are misaligned by ~ 30 degrees, a fast reconnection  may be triggered. This removes a crossing, releasing magnetic energy into heat – a </a:t>
            </a:r>
            <a:r>
              <a:rPr lang="en-GB">
                <a:solidFill>
                  <a:srgbClr val="0070C0"/>
                </a:solidFill>
                <a:latin typeface="Calibri" pitchFamily="34" charset="0"/>
              </a:rPr>
              <a:t>nanoflare</a:t>
            </a:r>
            <a:r>
              <a:rPr lang="en-GB">
                <a:latin typeface="Calibri" pitchFamily="34" charset="0"/>
              </a:rPr>
              <a:t>.</a:t>
            </a:r>
          </a:p>
        </p:txBody>
      </p:sp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50" y="2357438"/>
            <a:ext cx="2795588" cy="279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5500688" y="5286375"/>
            <a:ext cx="3357562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Linton, </a:t>
            </a:r>
            <a:r>
              <a:rPr lang="en-GB" sz="1600" dirty="0" err="1">
                <a:solidFill>
                  <a:schemeClr val="accent3">
                    <a:lumMod val="75000"/>
                  </a:schemeClr>
                </a:solidFill>
                <a:latin typeface="+mn-lt"/>
              </a:rPr>
              <a:t>Dahlburg</a:t>
            </a:r>
            <a:r>
              <a:rPr lang="en-GB" sz="16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 and </a:t>
            </a:r>
            <a:r>
              <a:rPr lang="en-GB" sz="1600" dirty="0" err="1">
                <a:solidFill>
                  <a:schemeClr val="accent3">
                    <a:lumMod val="75000"/>
                  </a:schemeClr>
                </a:solidFill>
                <a:latin typeface="+mn-lt"/>
              </a:rPr>
              <a:t>Antiochos</a:t>
            </a:r>
            <a:r>
              <a:rPr lang="en-GB" sz="16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 2001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 err="1">
                <a:solidFill>
                  <a:schemeClr val="accent3">
                    <a:lumMod val="75000"/>
                  </a:schemeClr>
                </a:solidFill>
                <a:latin typeface="+mn-lt"/>
              </a:rPr>
              <a:t>Dahlburg</a:t>
            </a:r>
            <a:r>
              <a:rPr lang="en-GB" sz="16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, </a:t>
            </a:r>
            <a:r>
              <a:rPr lang="en-GB" sz="1600" dirty="0" err="1">
                <a:solidFill>
                  <a:schemeClr val="accent3">
                    <a:lumMod val="75000"/>
                  </a:schemeClr>
                </a:solidFill>
                <a:latin typeface="+mn-lt"/>
              </a:rPr>
              <a:t>Klimchuck</a:t>
            </a:r>
            <a:r>
              <a:rPr lang="en-GB" sz="16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 &amp; </a:t>
            </a:r>
            <a:r>
              <a:rPr lang="en-GB" sz="1600" dirty="0" err="1">
                <a:solidFill>
                  <a:schemeClr val="accent3">
                    <a:lumMod val="75000"/>
                  </a:schemeClr>
                </a:solidFill>
                <a:latin typeface="+mn-lt"/>
              </a:rPr>
              <a:t>Antiochos</a:t>
            </a:r>
            <a:r>
              <a:rPr lang="en-GB" sz="16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 2005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Avalanche Models</a:t>
            </a:r>
            <a:endParaRPr lang="en-US" smtClean="0"/>
          </a:p>
        </p:txBody>
      </p:sp>
      <p:sp>
        <p:nvSpPr>
          <p:cNvPr id="105474" name="Content Placeholder 2"/>
          <p:cNvSpPr>
            <a:spLocks noGrp="1"/>
          </p:cNvSpPr>
          <p:nvPr>
            <p:ph sz="quarter" idx="1"/>
          </p:nvPr>
        </p:nvSpPr>
        <p:spPr>
          <a:xfrm>
            <a:off x="428625" y="1643063"/>
            <a:ext cx="8229600" cy="1643062"/>
          </a:xfrm>
        </p:spPr>
        <p:txBody>
          <a:bodyPr/>
          <a:lstStyle/>
          <a:p>
            <a:pPr eaLnBrk="1" hangingPunct="1"/>
            <a:r>
              <a:rPr lang="en-GB" sz="2400" smtClean="0"/>
              <a:t>Introduced by Lu and Hamilton (1991)</a:t>
            </a:r>
          </a:p>
          <a:p>
            <a:pPr eaLnBrk="1" hangingPunct="1"/>
            <a:r>
              <a:rPr lang="en-GB" sz="2400" smtClean="0"/>
              <a:t>Bits of energy are added randomly to nodes on a grid. When field energy or gradients exceed a threshold, a node shares its excess with its neighbours. </a:t>
            </a:r>
          </a:p>
        </p:txBody>
      </p:sp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5" y="2978150"/>
            <a:ext cx="3857625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6" name="Picture 8" descr="Ed Lu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2775" y="142875"/>
            <a:ext cx="1895475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77" name="TextBox 9"/>
          <p:cNvSpPr txBox="1">
            <a:spLocks noChangeArrowheads="1"/>
          </p:cNvSpPr>
          <p:nvPr/>
        </p:nvSpPr>
        <p:spPr bwMode="auto">
          <a:xfrm>
            <a:off x="7500938" y="1785938"/>
            <a:ext cx="787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Ed Lu</a:t>
            </a:r>
            <a:endParaRPr lang="en-US"/>
          </a:p>
        </p:txBody>
      </p:sp>
      <p:sp>
        <p:nvSpPr>
          <p:cNvPr id="105478" name="TextBox 10"/>
          <p:cNvSpPr txBox="1">
            <a:spLocks noChangeArrowheads="1"/>
          </p:cNvSpPr>
          <p:nvPr/>
        </p:nvSpPr>
        <p:spPr bwMode="auto">
          <a:xfrm>
            <a:off x="714375" y="4872038"/>
            <a:ext cx="73580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This triggers more events. Eventually a </a:t>
            </a:r>
            <a:r>
              <a:rPr lang="en-GB" i="1"/>
              <a:t>self-organized critical state </a:t>
            </a:r>
            <a:r>
              <a:rPr lang="en-GB"/>
              <a:t>emerges with structure on all length scales. Total avalanche energies, peak power output, and duration of avalanches all follow power laws.</a:t>
            </a:r>
            <a:endParaRPr lang="en-US" i="1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600" smtClean="0"/>
              <a:t>Will we be able to see braids on the sun?</a:t>
            </a:r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63" y="1714500"/>
            <a:ext cx="677862" cy="436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499" name="Picture 3" descr="C:\UCL\Pegasus\Braid Theory\pigtai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1860550"/>
            <a:ext cx="2857500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0" name="Picture 2" descr="C:\Documents and Settings\Mitchell\Desktop\prom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3284538"/>
            <a:ext cx="3563938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 txBox="1">
            <a:spLocks noGrp="1"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t>15 February 2008</a:t>
            </a:r>
          </a:p>
        </p:txBody>
      </p:sp>
      <p:pic>
        <p:nvPicPr>
          <p:cNvPr id="107522" name="Picture 7" descr="C:\Exeter\Perseus\Singapore\Figures\loop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4450" y="3286125"/>
            <a:ext cx="52895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3" name="Picture 5" descr="simulatedloop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3" y="71438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613" cy="777875"/>
          </a:xfrm>
        </p:spPr>
        <p:txBody>
          <a:bodyPr/>
          <a:lstStyle/>
          <a:p>
            <a:pPr eaLnBrk="1" hangingPunct="1"/>
            <a:r>
              <a:rPr lang="en-GB" sz="3200" dirty="0" smtClean="0">
                <a:solidFill>
                  <a:schemeClr val="accent2"/>
                </a:solidFill>
              </a:rPr>
              <a:t>Braids with some amount of coherence</a:t>
            </a:r>
          </a:p>
        </p:txBody>
      </p:sp>
      <p:pic>
        <p:nvPicPr>
          <p:cNvPr id="108546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57375" y="1628775"/>
            <a:ext cx="1714500" cy="3810000"/>
          </a:xfrm>
        </p:spPr>
      </p:pic>
      <p:pic>
        <p:nvPicPr>
          <p:cNvPr id="1085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5175" y="1250950"/>
            <a:ext cx="1227138" cy="489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914400" y="928688"/>
            <a:ext cx="77724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600" dirty="0" smtClean="0">
                <a:solidFill>
                  <a:srgbClr val="800000"/>
                </a:solidFill>
              </a:rPr>
              <a:t>Reconnection in a coherent braid can release a large amount of energy…</a:t>
            </a:r>
            <a:r>
              <a:rPr lang="en-US" sz="3600" dirty="0" smtClean="0">
                <a:solidFill>
                  <a:srgbClr val="800000"/>
                </a:solidFill>
              </a:rPr>
              <a:t/>
            </a:r>
            <a:br>
              <a:rPr lang="en-US" sz="3600" dirty="0" smtClean="0">
                <a:solidFill>
                  <a:srgbClr val="800000"/>
                </a:solidFill>
              </a:rPr>
            </a:br>
            <a:endParaRPr lang="en-US" sz="3600" dirty="0" smtClean="0">
              <a:solidFill>
                <a:srgbClr val="800000"/>
              </a:solidFill>
            </a:endParaRPr>
          </a:p>
        </p:txBody>
      </p:sp>
      <p:pic>
        <p:nvPicPr>
          <p:cNvPr id="10957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6240463"/>
            <a:ext cx="1371600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Exeter\Perseus\SolarFlares\ApJ First Draft\flarebraid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70702" y="1785926"/>
            <a:ext cx="2039910" cy="4532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Exeter\Perseus\SolarFlares\ApJ First Draft\flarebraid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64" y="1785926"/>
            <a:ext cx="2039910" cy="4532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C:\Exeter\Perseus\SolarFlares\ApJ First Draft\flarebraid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6097" y="1785926"/>
            <a:ext cx="2038482" cy="4532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3" name="Picture 2" descr="C:\Exeter\Perseus\SolarFlares\ApJ First Draft\flarebraid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6388" y="1174750"/>
            <a:ext cx="2268537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4" name="Picture 3" descr="C:\Exeter\Perseus\SolarFlares\ApJ First Draft\flarebraid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1174750"/>
            <a:ext cx="2268538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5" name="Picture 4" descr="C:\Exeter\Perseus\SolarFlares\ApJ First Draft\flarebraid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71863" y="1174750"/>
            <a:ext cx="2266950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596" name="TextBox 4"/>
          <p:cNvSpPr txBox="1">
            <a:spLocks noChangeArrowheads="1"/>
          </p:cNvSpPr>
          <p:nvPr/>
        </p:nvSpPr>
        <p:spPr bwMode="auto">
          <a:xfrm>
            <a:off x="220663" y="428625"/>
            <a:ext cx="50657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Example with complete cancellation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613" cy="777875"/>
          </a:xfrm>
        </p:spPr>
        <p:txBody>
          <a:bodyPr/>
          <a:lstStyle/>
          <a:p>
            <a:pPr eaLnBrk="1" hangingPunct="1"/>
            <a:r>
              <a:rPr lang="en-GB" sz="2800" dirty="0" smtClean="0">
                <a:solidFill>
                  <a:schemeClr val="accent2"/>
                </a:solidFill>
              </a:rPr>
              <a:t>A simple model for producing coherent braids</a:t>
            </a:r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C9AE75B-4A9A-485A-8FAD-1F0E9A635435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11619" name="AutoShape 8"/>
          <p:cNvSpPr>
            <a:spLocks/>
          </p:cNvSpPr>
          <p:nvPr/>
        </p:nvSpPr>
        <p:spPr bwMode="auto">
          <a:xfrm>
            <a:off x="1928813" y="4714875"/>
            <a:ext cx="285750" cy="1285875"/>
          </a:xfrm>
          <a:prstGeom prst="rightBrace">
            <a:avLst>
              <a:gd name="adj1" fmla="val 83146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11620" name="Text Box 9"/>
          <p:cNvSpPr txBox="1">
            <a:spLocks noChangeArrowheads="1"/>
          </p:cNvSpPr>
          <p:nvPr/>
        </p:nvSpPr>
        <p:spPr bwMode="auto">
          <a:xfrm>
            <a:off x="2235200" y="1714500"/>
            <a:ext cx="19415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coherent section </a:t>
            </a:r>
          </a:p>
          <a:p>
            <a:r>
              <a:rPr lang="en-GB">
                <a:solidFill>
                  <a:schemeClr val="hlink"/>
                </a:solidFill>
              </a:rPr>
              <a:t>(w = 2)</a:t>
            </a:r>
          </a:p>
        </p:txBody>
      </p:sp>
      <p:sp>
        <p:nvSpPr>
          <p:cNvPr id="111621" name="Text Box 10"/>
          <p:cNvSpPr txBox="1">
            <a:spLocks noChangeArrowheads="1"/>
          </p:cNvSpPr>
          <p:nvPr/>
        </p:nvSpPr>
        <p:spPr bwMode="auto">
          <a:xfrm>
            <a:off x="2235200" y="5143500"/>
            <a:ext cx="19415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coherent section </a:t>
            </a:r>
          </a:p>
          <a:p>
            <a:r>
              <a:rPr lang="en-GB">
                <a:solidFill>
                  <a:schemeClr val="hlink"/>
                </a:solidFill>
              </a:rPr>
              <a:t>(w = 3)</a:t>
            </a:r>
          </a:p>
        </p:txBody>
      </p:sp>
      <p:sp>
        <p:nvSpPr>
          <p:cNvPr id="111622" name="Line 11"/>
          <p:cNvSpPr>
            <a:spLocks noChangeShapeType="1"/>
          </p:cNvSpPr>
          <p:nvPr/>
        </p:nvSpPr>
        <p:spPr bwMode="auto">
          <a:xfrm>
            <a:off x="1849438" y="4572000"/>
            <a:ext cx="9366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23" name="Text Box 12"/>
          <p:cNvSpPr txBox="1">
            <a:spLocks noChangeArrowheads="1"/>
          </p:cNvSpPr>
          <p:nvPr/>
        </p:nvSpPr>
        <p:spPr bwMode="auto">
          <a:xfrm>
            <a:off x="2786063" y="4344988"/>
            <a:ext cx="13906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interchange</a:t>
            </a:r>
          </a:p>
        </p:txBody>
      </p:sp>
      <p:sp>
        <p:nvSpPr>
          <p:cNvPr id="43021" name="Text Box 13"/>
          <p:cNvSpPr txBox="1">
            <a:spLocks noChangeArrowheads="1"/>
          </p:cNvSpPr>
          <p:nvPr/>
        </p:nvSpPr>
        <p:spPr bwMode="auto">
          <a:xfrm>
            <a:off x="5811838" y="1906588"/>
            <a:ext cx="32607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dirty="0"/>
              <a:t>At each time step: 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GB" dirty="0"/>
              <a:t>Create one new “coherent section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GB" dirty="0"/>
              <a:t>Remove one randomly chosen interchange. </a:t>
            </a:r>
            <a:r>
              <a:rPr lang="en-GB" i="1" dirty="0">
                <a:solidFill>
                  <a:srgbClr val="800000"/>
                </a:solidFill>
              </a:rPr>
              <a:t>The neighbouring sections merge.</a:t>
            </a:r>
            <a:endParaRPr lang="en-GB" dirty="0"/>
          </a:p>
          <a:p>
            <a:pPr>
              <a:defRPr/>
            </a:pPr>
            <a:endParaRPr lang="en-GB" dirty="0">
              <a:solidFill>
                <a:schemeClr val="hlink"/>
              </a:solidFill>
            </a:endParaRPr>
          </a:p>
        </p:txBody>
      </p:sp>
      <p:sp>
        <p:nvSpPr>
          <p:cNvPr id="43022" name="Rectangle 14"/>
          <p:cNvSpPr>
            <a:spLocks noChangeArrowheads="1"/>
          </p:cNvSpPr>
          <p:nvPr/>
        </p:nvSpPr>
        <p:spPr bwMode="auto">
          <a:xfrm>
            <a:off x="5756275" y="3357563"/>
            <a:ext cx="38163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i="1">
                <a:solidFill>
                  <a:srgbClr val="800000"/>
                </a:solidFill>
              </a:rPr>
              <a:t> </a:t>
            </a:r>
          </a:p>
        </p:txBody>
      </p:sp>
      <p:sp>
        <p:nvSpPr>
          <p:cNvPr id="111626" name="TextBox 13"/>
          <p:cNvSpPr txBox="1">
            <a:spLocks noChangeArrowheads="1"/>
          </p:cNvSpPr>
          <p:nvPr/>
        </p:nvSpPr>
        <p:spPr bwMode="auto">
          <a:xfrm>
            <a:off x="4073525" y="5649913"/>
            <a:ext cx="4856163" cy="1016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/>
              <a:t>What is the steady state probability distribution </a:t>
            </a:r>
            <a:r>
              <a:rPr lang="en-GB" sz="2000" i="1"/>
              <a:t>f(w) of coherent sections with twist w?</a:t>
            </a:r>
            <a:endParaRPr lang="en-US" sz="2000"/>
          </a:p>
        </p:txBody>
      </p:sp>
      <p:pic>
        <p:nvPicPr>
          <p:cNvPr id="111627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0238" y="1250950"/>
            <a:ext cx="1227137" cy="4891088"/>
          </a:xfrm>
        </p:spPr>
      </p:pic>
      <p:sp>
        <p:nvSpPr>
          <p:cNvPr id="111628" name="AutoShape 8"/>
          <p:cNvSpPr>
            <a:spLocks/>
          </p:cNvSpPr>
          <p:nvPr/>
        </p:nvSpPr>
        <p:spPr bwMode="auto">
          <a:xfrm>
            <a:off x="1928813" y="1428750"/>
            <a:ext cx="295275" cy="1000125"/>
          </a:xfrm>
          <a:prstGeom prst="rightBrace">
            <a:avLst>
              <a:gd name="adj1" fmla="val 83156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11629" name="AutoShape 8"/>
          <p:cNvSpPr>
            <a:spLocks/>
          </p:cNvSpPr>
          <p:nvPr/>
        </p:nvSpPr>
        <p:spPr bwMode="auto">
          <a:xfrm>
            <a:off x="1919288" y="2714625"/>
            <a:ext cx="295275" cy="1643063"/>
          </a:xfrm>
          <a:prstGeom prst="rightBrace">
            <a:avLst>
              <a:gd name="adj1" fmla="val 83159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11630" name="Text Box 9"/>
          <p:cNvSpPr txBox="1">
            <a:spLocks noChangeArrowheads="1"/>
          </p:cNvSpPr>
          <p:nvPr/>
        </p:nvSpPr>
        <p:spPr bwMode="auto">
          <a:xfrm>
            <a:off x="2235200" y="3344863"/>
            <a:ext cx="19415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coherent section </a:t>
            </a:r>
          </a:p>
          <a:p>
            <a:r>
              <a:rPr lang="en-GB">
                <a:solidFill>
                  <a:schemeClr val="hlink"/>
                </a:solidFill>
              </a:rPr>
              <a:t>(w = 4)</a:t>
            </a:r>
          </a:p>
        </p:txBody>
      </p:sp>
      <p:sp>
        <p:nvSpPr>
          <p:cNvPr id="111631" name="Line 11"/>
          <p:cNvSpPr>
            <a:spLocks noChangeShapeType="1"/>
          </p:cNvSpPr>
          <p:nvPr/>
        </p:nvSpPr>
        <p:spPr bwMode="auto">
          <a:xfrm>
            <a:off x="1849438" y="2571750"/>
            <a:ext cx="9366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32" name="Text Box 12"/>
          <p:cNvSpPr txBox="1">
            <a:spLocks noChangeArrowheads="1"/>
          </p:cNvSpPr>
          <p:nvPr/>
        </p:nvSpPr>
        <p:spPr bwMode="auto">
          <a:xfrm>
            <a:off x="2786063" y="2357438"/>
            <a:ext cx="13906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interchange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1" grpId="0"/>
      <p:bldP spid="4302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" y="1533525"/>
            <a:ext cx="8304213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42" name="TextBox 2"/>
          <p:cNvSpPr txBox="1">
            <a:spLocks noChangeArrowheads="1"/>
          </p:cNvSpPr>
          <p:nvPr/>
        </p:nvSpPr>
        <p:spPr bwMode="auto">
          <a:xfrm>
            <a:off x="571500" y="285750"/>
            <a:ext cx="17129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solidFill>
                  <a:srgbClr val="800000"/>
                </a:solidFill>
              </a:rPr>
              <a:t>Analysis</a:t>
            </a:r>
          </a:p>
        </p:txBody>
      </p:sp>
      <p:sp>
        <p:nvSpPr>
          <p:cNvPr id="112643" name="TextBox 3"/>
          <p:cNvSpPr txBox="1">
            <a:spLocks noChangeArrowheads="1"/>
          </p:cNvSpPr>
          <p:nvPr/>
        </p:nvSpPr>
        <p:spPr bwMode="auto">
          <a:xfrm>
            <a:off x="571500" y="928688"/>
            <a:ext cx="72151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Let </a:t>
            </a:r>
            <a:r>
              <a:rPr lang="en-GB" i="1"/>
              <a:t> p(w)</a:t>
            </a:r>
            <a:r>
              <a:rPr lang="en-GB"/>
              <a:t> be the probability that the new coherent section has length </a:t>
            </a:r>
            <a:r>
              <a:rPr lang="en-GB" i="1"/>
              <a:t>w.  Then at each time step,</a:t>
            </a:r>
            <a:endParaRPr lang="en-GB"/>
          </a:p>
        </p:txBody>
      </p:sp>
      <p:sp>
        <p:nvSpPr>
          <p:cNvPr id="112644" name="TextBox 13"/>
          <p:cNvSpPr txBox="1">
            <a:spLocks noChangeArrowheads="1"/>
          </p:cNvSpPr>
          <p:nvPr/>
        </p:nvSpPr>
        <p:spPr bwMode="auto">
          <a:xfrm>
            <a:off x="6715125" y="5429250"/>
            <a:ext cx="21431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>
                <a:solidFill>
                  <a:srgbClr val="C00000"/>
                </a:solidFill>
              </a:rPr>
              <a:t>(Take negative square root for good behaviour at infinity).</a:t>
            </a:r>
            <a:endParaRPr lang="en-US" sz="160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3214688"/>
            <a:ext cx="4919663" cy="315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6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8" y="1000125"/>
            <a:ext cx="4619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67" name="Text Box 5"/>
          <p:cNvSpPr txBox="1">
            <a:spLocks noChangeArrowheads="1"/>
          </p:cNvSpPr>
          <p:nvPr/>
        </p:nvSpPr>
        <p:spPr bwMode="auto">
          <a:xfrm>
            <a:off x="1143000" y="428625"/>
            <a:ext cx="299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Input as a Poisson process:</a:t>
            </a:r>
          </a:p>
        </p:txBody>
      </p:sp>
      <p:sp>
        <p:nvSpPr>
          <p:cNvPr id="113668" name="Text Box 11"/>
          <p:cNvSpPr txBox="1">
            <a:spLocks noChangeArrowheads="1"/>
          </p:cNvSpPr>
          <p:nvPr/>
        </p:nvSpPr>
        <p:spPr bwMode="auto">
          <a:xfrm>
            <a:off x="4762500" y="1893888"/>
            <a:ext cx="42386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Times New Roman" pitchFamily="18" charset="0"/>
                <a:cs typeface="Arial" charset="0"/>
              </a:rPr>
              <a:t>where </a:t>
            </a:r>
            <a:r>
              <a:rPr lang="en-US" sz="2000" i="1">
                <a:latin typeface="Times New Roman" pitchFamily="18" charset="0"/>
                <a:cs typeface="Arial" charset="0"/>
              </a:rPr>
              <a:t>L</a:t>
            </a:r>
            <a:r>
              <a:rPr lang="en-US" sz="3200" i="1" baseline="-25000">
                <a:latin typeface="Times New Roman" pitchFamily="18" charset="0"/>
                <a:cs typeface="Arial" charset="0"/>
              </a:rPr>
              <a:t>-1 </a:t>
            </a:r>
            <a:r>
              <a:rPr lang="en-US" sz="2000">
                <a:latin typeface="Times New Roman" pitchFamily="18" charset="0"/>
                <a:cs typeface="Arial" charset="0"/>
              </a:rPr>
              <a:t>is a Struve</a:t>
            </a:r>
            <a:r>
              <a:rPr lang="en-US" sz="2000" i="1">
                <a:latin typeface="Times New Roman" pitchFamily="18" charset="0"/>
                <a:cs typeface="Arial" charset="0"/>
              </a:rPr>
              <a:t> L </a:t>
            </a:r>
            <a:r>
              <a:rPr lang="en-US" sz="2000">
                <a:latin typeface="Times New Roman" pitchFamily="18" charset="0"/>
                <a:cs typeface="Arial" charset="0"/>
              </a:rPr>
              <a:t>function, and</a:t>
            </a:r>
            <a:r>
              <a:rPr lang="en-US" sz="3200" i="1" baseline="-25000">
                <a:latin typeface="Times New Roman" pitchFamily="18" charset="0"/>
                <a:cs typeface="Arial" charset="0"/>
              </a:rPr>
              <a:t> </a:t>
            </a:r>
            <a:r>
              <a:rPr lang="en-US" sz="2000" i="1">
                <a:latin typeface="Times New Roman" pitchFamily="18" charset="0"/>
              </a:rPr>
              <a:t>I</a:t>
            </a:r>
            <a:r>
              <a:rPr lang="en-US" sz="3200" i="1" baseline="-25000">
                <a:latin typeface="Times New Roman" pitchFamily="18" charset="0"/>
                <a:cs typeface="Arial" charset="0"/>
              </a:rPr>
              <a:t>1 </a:t>
            </a:r>
            <a:r>
              <a:rPr lang="en-US" sz="2000">
                <a:latin typeface="Times New Roman" pitchFamily="18" charset="0"/>
                <a:cs typeface="Arial" charset="0"/>
              </a:rPr>
              <a:t>is a Bessel</a:t>
            </a:r>
            <a:r>
              <a:rPr lang="en-US" sz="2000" i="1">
                <a:latin typeface="Times New Roman" pitchFamily="18" charset="0"/>
                <a:cs typeface="Arial" charset="0"/>
              </a:rPr>
              <a:t> I </a:t>
            </a:r>
            <a:r>
              <a:rPr lang="en-US" sz="2000">
                <a:latin typeface="Times New Roman" pitchFamily="18" charset="0"/>
                <a:cs typeface="Arial" charset="0"/>
              </a:rPr>
              <a:t>function.</a:t>
            </a:r>
          </a:p>
        </p:txBody>
      </p:sp>
      <p:sp>
        <p:nvSpPr>
          <p:cNvPr id="113669" name="TextBox 7"/>
          <p:cNvSpPr txBox="1">
            <a:spLocks noChangeArrowheads="1"/>
          </p:cNvSpPr>
          <p:nvPr/>
        </p:nvSpPr>
        <p:spPr bwMode="auto">
          <a:xfrm>
            <a:off x="4903788" y="500063"/>
            <a:ext cx="1979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600">
                <a:solidFill>
                  <a:srgbClr val="800000"/>
                </a:solidFill>
              </a:rPr>
              <a:t>Solution:</a:t>
            </a:r>
            <a:endParaRPr lang="en-US" sz="3600">
              <a:solidFill>
                <a:srgbClr val="800000"/>
              </a:solidFill>
            </a:endParaRPr>
          </a:p>
        </p:txBody>
      </p:sp>
      <p:sp>
        <p:nvSpPr>
          <p:cNvPr id="113670" name="TextBox 8"/>
          <p:cNvSpPr txBox="1">
            <a:spLocks noChangeArrowheads="1"/>
          </p:cNvSpPr>
          <p:nvPr/>
        </p:nvSpPr>
        <p:spPr bwMode="auto">
          <a:xfrm>
            <a:off x="3143250" y="3357563"/>
            <a:ext cx="328136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rgbClr val="CC0000"/>
                </a:solidFill>
              </a:rPr>
              <a:t>Asymptotic Power law </a:t>
            </a:r>
          </a:p>
          <a:p>
            <a:r>
              <a:rPr lang="en-GB" sz="2400">
                <a:solidFill>
                  <a:srgbClr val="CC0000"/>
                </a:solidFill>
              </a:rPr>
              <a:t>with slope  </a:t>
            </a:r>
            <a:r>
              <a:rPr lang="en-GB" sz="2400">
                <a:solidFill>
                  <a:srgbClr val="CC0000"/>
                </a:solidFill>
                <a:latin typeface="Symbol" pitchFamily="18" charset="2"/>
              </a:rPr>
              <a:t>a =</a:t>
            </a:r>
            <a:r>
              <a:rPr lang="en-GB" sz="2400">
                <a:solidFill>
                  <a:srgbClr val="CC0000"/>
                </a:solidFill>
              </a:rPr>
              <a:t> -2.</a:t>
            </a:r>
            <a:endParaRPr lang="en-US" sz="2400">
              <a:solidFill>
                <a:srgbClr val="CC0000"/>
              </a:solidFill>
            </a:endParaRPr>
          </a:p>
        </p:txBody>
      </p:sp>
      <p:pic>
        <p:nvPicPr>
          <p:cNvPr id="11367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1609725"/>
            <a:ext cx="27813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72" name="TextBox 8"/>
          <p:cNvSpPr txBox="1">
            <a:spLocks noChangeArrowheads="1"/>
          </p:cNvSpPr>
          <p:nvPr/>
        </p:nvSpPr>
        <p:spPr bwMode="auto">
          <a:xfrm>
            <a:off x="5214938" y="4443413"/>
            <a:ext cx="37465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>
                <a:solidFill>
                  <a:srgbClr val="0066FF"/>
                </a:solidFill>
              </a:rPr>
              <a:t>Flare energies should </a:t>
            </a:r>
          </a:p>
          <a:p>
            <a:r>
              <a:rPr lang="en-GB" sz="2400">
                <a:solidFill>
                  <a:srgbClr val="0066FF"/>
                </a:solidFill>
              </a:rPr>
              <a:t>be a power law with slope 2</a:t>
            </a:r>
            <a:r>
              <a:rPr lang="en-GB" sz="2400">
                <a:solidFill>
                  <a:srgbClr val="0066FF"/>
                </a:solidFill>
                <a:latin typeface="Symbol" pitchFamily="18" charset="2"/>
              </a:rPr>
              <a:t> a </a:t>
            </a:r>
            <a:r>
              <a:rPr lang="en-GB" sz="2400">
                <a:solidFill>
                  <a:srgbClr val="0066FF"/>
                </a:solidFill>
                <a:cs typeface="Arial" charset="0"/>
              </a:rPr>
              <a:t>+1 = -3</a:t>
            </a:r>
            <a:r>
              <a:rPr lang="en-GB" sz="2400">
                <a:solidFill>
                  <a:srgbClr val="0066FF"/>
                </a:solidFill>
                <a:latin typeface="Symbol" pitchFamily="18" charset="2"/>
              </a:rPr>
              <a:t>.</a:t>
            </a:r>
            <a:endParaRPr lang="en-US" sz="2400">
              <a:solidFill>
                <a:srgbClr val="0066FF"/>
              </a:solidFill>
            </a:endParaRPr>
          </a:p>
        </p:txBody>
      </p:sp>
      <p:pic>
        <p:nvPicPr>
          <p:cNvPr id="11367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75" y="785813"/>
            <a:ext cx="241935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Title 1"/>
          <p:cNvSpPr>
            <a:spLocks noGrp="1"/>
          </p:cNvSpPr>
          <p:nvPr>
            <p:ph type="title"/>
          </p:nvPr>
        </p:nvSpPr>
        <p:spPr>
          <a:xfrm>
            <a:off x="914400" y="500063"/>
            <a:ext cx="7772400" cy="1143000"/>
          </a:xfrm>
        </p:spPr>
        <p:txBody>
          <a:bodyPr/>
          <a:lstStyle/>
          <a:p>
            <a:pPr eaLnBrk="1" hangingPunct="1"/>
            <a:r>
              <a:rPr lang="en-GB" smtClean="0">
                <a:solidFill>
                  <a:srgbClr val="0066FF"/>
                </a:solidFill>
              </a:rPr>
              <a:t>Monte Carlo simulation – no boundaries</a:t>
            </a:r>
          </a:p>
        </p:txBody>
      </p:sp>
      <p:sp>
        <p:nvSpPr>
          <p:cNvPr id="114690" name="Content Placeholder 5"/>
          <p:cNvSpPr>
            <a:spLocks noGrp="1"/>
          </p:cNvSpPr>
          <p:nvPr>
            <p:ph sz="quarter" idx="1"/>
          </p:nvPr>
        </p:nvSpPr>
        <p:spPr>
          <a:xfrm>
            <a:off x="571500" y="5357813"/>
            <a:ext cx="7772400" cy="838200"/>
          </a:xfrm>
        </p:spPr>
        <p:txBody>
          <a:bodyPr/>
          <a:lstStyle/>
          <a:p>
            <a:r>
              <a:rPr lang="en-GB" sz="2000" smtClean="0"/>
              <a:t>Periodic boundary,  </a:t>
            </a:r>
            <a:r>
              <a:rPr lang="pt-BR" sz="2000" smtClean="0"/>
              <a:t>nsequences = 100,  nflares = 16000, nruns = 4000</a:t>
            </a:r>
            <a:endParaRPr lang="en-GB" sz="2000" smtClean="0"/>
          </a:p>
        </p:txBody>
      </p:sp>
      <p:pic>
        <p:nvPicPr>
          <p:cNvPr id="114691" name="Picture 6" descr="Periodic Struve Model Sequence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1785938"/>
            <a:ext cx="4146550" cy="277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692" name="TextBox 7"/>
          <p:cNvSpPr txBox="1">
            <a:spLocks noChangeArrowheads="1"/>
          </p:cNvSpPr>
          <p:nvPr/>
        </p:nvSpPr>
        <p:spPr bwMode="auto">
          <a:xfrm>
            <a:off x="2786063" y="2286000"/>
            <a:ext cx="1563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Slope = -2.01</a:t>
            </a:r>
          </a:p>
        </p:txBody>
      </p:sp>
      <p:pic>
        <p:nvPicPr>
          <p:cNvPr id="114693" name="Picture 8" descr="Periodic Struve Model Trieste Energ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9963" y="1784350"/>
            <a:ext cx="4149725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694" name="TextBox 9"/>
          <p:cNvSpPr txBox="1">
            <a:spLocks noChangeArrowheads="1"/>
          </p:cNvSpPr>
          <p:nvPr/>
        </p:nvSpPr>
        <p:spPr bwMode="auto">
          <a:xfrm>
            <a:off x="7080250" y="2286000"/>
            <a:ext cx="1563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Slope = -3.15</a:t>
            </a:r>
          </a:p>
        </p:txBody>
      </p:sp>
      <p:sp>
        <p:nvSpPr>
          <p:cNvPr id="114695" name="TextBox 10"/>
          <p:cNvSpPr txBox="1">
            <a:spLocks noChangeArrowheads="1"/>
          </p:cNvSpPr>
          <p:nvPr/>
        </p:nvSpPr>
        <p:spPr bwMode="auto">
          <a:xfrm>
            <a:off x="1357313" y="4630738"/>
            <a:ext cx="27876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Coherent sequence sizes</a:t>
            </a:r>
          </a:p>
        </p:txBody>
      </p:sp>
      <p:sp>
        <p:nvSpPr>
          <p:cNvPr id="114696" name="TextBox 11"/>
          <p:cNvSpPr txBox="1">
            <a:spLocks noChangeArrowheads="1"/>
          </p:cNvSpPr>
          <p:nvPr/>
        </p:nvSpPr>
        <p:spPr bwMode="auto">
          <a:xfrm>
            <a:off x="6507163" y="4630738"/>
            <a:ext cx="18510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Energy releases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3" name="Picture 13" descr="Walled Struve Model Sequence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643063"/>
            <a:ext cx="404495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14" name="Picture 12" descr="Walled Struve Model Energ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643063"/>
            <a:ext cx="40386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solidFill>
                  <a:srgbClr val="0066FF"/>
                </a:solidFill>
              </a:rPr>
              <a:t>With input only at boundaries</a:t>
            </a:r>
          </a:p>
        </p:txBody>
      </p:sp>
      <p:sp>
        <p:nvSpPr>
          <p:cNvPr id="115716" name="Content Placeholder 5"/>
          <p:cNvSpPr>
            <a:spLocks noGrp="1"/>
          </p:cNvSpPr>
          <p:nvPr>
            <p:ph sz="quarter" idx="1"/>
          </p:nvPr>
        </p:nvSpPr>
        <p:spPr>
          <a:xfrm>
            <a:off x="571500" y="5357813"/>
            <a:ext cx="7772400" cy="838200"/>
          </a:xfrm>
        </p:spPr>
        <p:txBody>
          <a:bodyPr/>
          <a:lstStyle/>
          <a:p>
            <a:r>
              <a:rPr lang="en-GB" sz="2000" smtClean="0"/>
              <a:t>Fixed boundary,  </a:t>
            </a:r>
            <a:r>
              <a:rPr lang="pt-BR" sz="2000" smtClean="0"/>
              <a:t>nsequences = 100,  nflares = 4000, nruns = 1000</a:t>
            </a:r>
            <a:endParaRPr lang="en-GB" sz="2000" smtClean="0"/>
          </a:p>
        </p:txBody>
      </p:sp>
      <p:sp>
        <p:nvSpPr>
          <p:cNvPr id="115717" name="TextBox 7"/>
          <p:cNvSpPr txBox="1">
            <a:spLocks noChangeArrowheads="1"/>
          </p:cNvSpPr>
          <p:nvPr/>
        </p:nvSpPr>
        <p:spPr bwMode="auto">
          <a:xfrm>
            <a:off x="2786063" y="2286000"/>
            <a:ext cx="1563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Slope = -2.90</a:t>
            </a:r>
          </a:p>
        </p:txBody>
      </p:sp>
      <p:sp>
        <p:nvSpPr>
          <p:cNvPr id="115718" name="TextBox 9"/>
          <p:cNvSpPr txBox="1">
            <a:spLocks noChangeArrowheads="1"/>
          </p:cNvSpPr>
          <p:nvPr/>
        </p:nvSpPr>
        <p:spPr bwMode="auto">
          <a:xfrm>
            <a:off x="7080250" y="2286000"/>
            <a:ext cx="1563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Slope = -3.03</a:t>
            </a:r>
          </a:p>
        </p:txBody>
      </p:sp>
      <p:sp>
        <p:nvSpPr>
          <p:cNvPr id="115719" name="TextBox 10"/>
          <p:cNvSpPr txBox="1">
            <a:spLocks noChangeArrowheads="1"/>
          </p:cNvSpPr>
          <p:nvPr/>
        </p:nvSpPr>
        <p:spPr bwMode="auto">
          <a:xfrm>
            <a:off x="1357313" y="4630738"/>
            <a:ext cx="27876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Coherent sequence sizes</a:t>
            </a:r>
          </a:p>
        </p:txBody>
      </p:sp>
      <p:sp>
        <p:nvSpPr>
          <p:cNvPr id="115720" name="TextBox 11"/>
          <p:cNvSpPr txBox="1">
            <a:spLocks noChangeArrowheads="1"/>
          </p:cNvSpPr>
          <p:nvPr/>
        </p:nvSpPr>
        <p:spPr bwMode="auto">
          <a:xfrm>
            <a:off x="6072188" y="4630738"/>
            <a:ext cx="18510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Energy releases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6" descr="SideEnerg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92150"/>
            <a:ext cx="45688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38" name="Picture 7" descr="MiddleEnerg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811213"/>
            <a:ext cx="4211637" cy="280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39" name="Text Box 8"/>
          <p:cNvSpPr txBox="1">
            <a:spLocks noChangeArrowheads="1"/>
          </p:cNvSpPr>
          <p:nvPr/>
        </p:nvSpPr>
        <p:spPr bwMode="auto">
          <a:xfrm>
            <a:off x="1095375" y="4240213"/>
            <a:ext cx="2393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Flares near loop ends</a:t>
            </a:r>
          </a:p>
        </p:txBody>
      </p:sp>
      <p:sp>
        <p:nvSpPr>
          <p:cNvPr id="116740" name="Text Box 9"/>
          <p:cNvSpPr txBox="1">
            <a:spLocks noChangeArrowheads="1"/>
          </p:cNvSpPr>
          <p:nvPr/>
        </p:nvSpPr>
        <p:spPr bwMode="auto">
          <a:xfrm>
            <a:off x="5940425" y="4221163"/>
            <a:ext cx="2571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Flares near loop middle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solidFill>
                  <a:srgbClr val="CC0000"/>
                </a:solidFill>
              </a:rPr>
              <a:t>Conclusions</a:t>
            </a:r>
          </a:p>
        </p:txBody>
      </p:sp>
      <p:sp>
        <p:nvSpPr>
          <p:cNvPr id="117762" name="Content Placeholder 2"/>
          <p:cNvSpPr>
            <a:spLocks noGrp="1"/>
          </p:cNvSpPr>
          <p:nvPr>
            <p:ph sz="quarter" idx="1"/>
          </p:nvPr>
        </p:nvSpPr>
        <p:spPr>
          <a:xfrm>
            <a:off x="571500" y="1447800"/>
            <a:ext cx="8215313" cy="4572000"/>
          </a:xfrm>
        </p:spPr>
        <p:txBody>
          <a:bodyPr/>
          <a:lstStyle/>
          <a:p>
            <a:pPr marL="514350" indent="-514350">
              <a:buFont typeface="Wingdings 2" pitchFamily="18" charset="2"/>
              <a:buAutoNum type="arabicPeriod"/>
            </a:pPr>
            <a:r>
              <a:rPr lang="en-GB" smtClean="0"/>
              <a:t>Braiding of  Trace or Hinode loops may not be obvious if the braid is highly coherent!</a:t>
            </a:r>
          </a:p>
          <a:p>
            <a:pPr marL="514350" indent="-514350">
              <a:buFont typeface="Wingdings 2" pitchFamily="18" charset="2"/>
              <a:buAutoNum type="arabicPeriod"/>
            </a:pPr>
            <a:r>
              <a:rPr lang="en-GB" smtClean="0"/>
              <a:t>Selective reconnection leads to a self-organized braid pattern</a:t>
            </a:r>
          </a:p>
          <a:p>
            <a:pPr marL="514350" indent="-514350">
              <a:buFont typeface="Wingdings 2" pitchFamily="18" charset="2"/>
              <a:buAutoNum type="arabicPeriod"/>
            </a:pPr>
            <a:r>
              <a:rPr lang="en-GB" smtClean="0"/>
              <a:t>Presence of boundaries in the model steepens sequence distribution, but not energy distribution</a:t>
            </a:r>
          </a:p>
          <a:p>
            <a:pPr marL="514350" indent="-514350">
              <a:buFont typeface="Wingdings 2" pitchFamily="18" charset="2"/>
              <a:buAutoNum type="arabicPeriod"/>
            </a:pPr>
            <a:r>
              <a:rPr lang="en-GB" smtClean="0"/>
              <a:t>Model gives more, smaller flares near boundaries; a few big flares in the centre.</a:t>
            </a:r>
          </a:p>
          <a:p>
            <a:pPr marL="514350" indent="-514350">
              <a:buFont typeface="Wingdings 2" pitchFamily="18" charset="2"/>
              <a:buAutoNum type="arabicPeriod"/>
            </a:pPr>
            <a:r>
              <a:rPr lang="en-GB" smtClean="0"/>
              <a:t>Without avalanches, the energy release slope is perhaps too high (3 – 3.5)</a:t>
            </a:r>
          </a:p>
          <a:p>
            <a:pPr marL="514350" indent="-514350">
              <a:buFont typeface="Wingdings 2" pitchFamily="18" charset="2"/>
              <a:buAutoNum type="arabicPeriod"/>
            </a:pPr>
            <a:endParaRPr lang="en-GB" smtClean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1. Mixing and Vortex Dynamics</a:t>
            </a:r>
          </a:p>
        </p:txBody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1404938"/>
          </a:xfrm>
        </p:spPr>
        <p:txBody>
          <a:bodyPr/>
          <a:lstStyle/>
          <a:p>
            <a:r>
              <a:rPr lang="en-GB" smtClean="0">
                <a:solidFill>
                  <a:srgbClr val="0066FF"/>
                </a:solidFill>
              </a:rPr>
              <a:t>Boyland, Aref and Stremler 2000</a:t>
            </a:r>
            <a:r>
              <a:rPr lang="en-GB" smtClean="0"/>
              <a:t>: Mix a fluid with N paddles moving in a plane. The mixing efficiency can be determined from the braid pattern of the space-time diagram.</a:t>
            </a:r>
          </a:p>
        </p:txBody>
      </p:sp>
      <p:pic>
        <p:nvPicPr>
          <p:cNvPr id="3686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4868863"/>
            <a:ext cx="7200900" cy="152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Topological Entropy</a:t>
            </a:r>
          </a:p>
        </p:txBody>
      </p:sp>
      <p:sp>
        <p:nvSpPr>
          <p:cNvPr id="37890" name="Rectangle 3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973138"/>
          </a:xfrm>
        </p:spPr>
        <p:txBody>
          <a:bodyPr/>
          <a:lstStyle/>
          <a:p>
            <a:r>
              <a:rPr lang="en-GB" smtClean="0"/>
              <a:t>Essentially, if we repeat the stirring </a:t>
            </a:r>
            <a:r>
              <a:rPr lang="en-GB" i="1" smtClean="0"/>
              <a:t>n</a:t>
            </a:r>
            <a:r>
              <a:rPr lang="en-GB" smtClean="0"/>
              <a:t> times, the length of the line segment should increase as </a:t>
            </a:r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4788024" y="2349500"/>
            <a:ext cx="15049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000" i="1" dirty="0" err="1">
                <a:cs typeface="+mn-cs"/>
              </a:rPr>
              <a:t>e</a:t>
            </a:r>
            <a:r>
              <a:rPr lang="en-GB" sz="4400" i="1" baseline="30000" dirty="0" err="1">
                <a:latin typeface="Symbol" pitchFamily="18" charset="2"/>
                <a:cs typeface="+mn-cs"/>
              </a:rPr>
              <a:t>m</a:t>
            </a:r>
            <a:r>
              <a:rPr lang="en-GB" sz="4400" i="1" baseline="30000" dirty="0">
                <a:latin typeface="Symbol" pitchFamily="18" charset="2"/>
                <a:cs typeface="+mn-cs"/>
              </a:rPr>
              <a:t> </a:t>
            </a:r>
            <a:r>
              <a:rPr lang="en-GB" sz="4800" i="1" baseline="30000" dirty="0">
                <a:latin typeface="+mn-lt"/>
                <a:cs typeface="+mn-cs"/>
              </a:rPr>
              <a:t>n</a:t>
            </a:r>
            <a:endParaRPr lang="en-GB" sz="4000" dirty="0">
              <a:cs typeface="+mn-cs"/>
            </a:endParaRPr>
          </a:p>
        </p:txBody>
      </p:sp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1455738" y="3141663"/>
            <a:ext cx="57086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latin typeface="Perpetua" pitchFamily="18" charset="0"/>
              </a:rPr>
              <a:t>where</a:t>
            </a:r>
            <a:r>
              <a:rPr lang="en-GB" sz="2400">
                <a:latin typeface="Perpetua" pitchFamily="18" charset="0"/>
              </a:rPr>
              <a:t> </a:t>
            </a:r>
            <a:r>
              <a:rPr lang="en-GB" sz="4000" i="1">
                <a:latin typeface="Symbol" pitchFamily="18" charset="2"/>
              </a:rPr>
              <a:t>m</a:t>
            </a:r>
            <a:r>
              <a:rPr lang="en-GB" sz="2400"/>
              <a:t> </a:t>
            </a:r>
            <a:r>
              <a:rPr lang="en-GB" sz="3200">
                <a:latin typeface="Perpetua" pitchFamily="18" charset="0"/>
              </a:rPr>
              <a:t>is the </a:t>
            </a:r>
            <a:r>
              <a:rPr lang="en-GB" sz="3200" i="1">
                <a:latin typeface="Perpetua" pitchFamily="18" charset="0"/>
              </a:rPr>
              <a:t>topological entropy.</a:t>
            </a:r>
            <a:endParaRPr lang="en-GB" sz="3200">
              <a:latin typeface="Perpetua" pitchFamily="18" charset="0"/>
            </a:endParaRPr>
          </a:p>
        </p:txBody>
      </p:sp>
      <p:pic>
        <p:nvPicPr>
          <p:cNvPr id="37893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4221163"/>
            <a:ext cx="7200900" cy="152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Box 6"/>
          <p:cNvSpPr txBox="1">
            <a:spLocks noChangeArrowheads="1"/>
          </p:cNvSpPr>
          <p:nvPr/>
        </p:nvSpPr>
        <p:spPr bwMode="auto">
          <a:xfrm>
            <a:off x="1143000" y="5715000"/>
            <a:ext cx="41735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i="1">
                <a:solidFill>
                  <a:srgbClr val="800000"/>
                </a:solidFill>
              </a:rPr>
              <a:t>From Boyland, Stremler, and Aref 2000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3"/>
          <p:cNvSpPr>
            <a:spLocks noGrp="1"/>
          </p:cNvSpPr>
          <p:nvPr>
            <p:ph type="body" idx="1"/>
          </p:nvPr>
        </p:nvSpPr>
        <p:spPr>
          <a:xfrm>
            <a:off x="914400" y="1412875"/>
            <a:ext cx="7772400" cy="4572000"/>
          </a:xfrm>
        </p:spPr>
        <p:txBody>
          <a:bodyPr/>
          <a:lstStyle/>
          <a:p>
            <a:pPr marL="495300" indent="-495300">
              <a:lnSpc>
                <a:spcPct val="90000"/>
              </a:lnSpc>
              <a:buFont typeface="Wingdings 2" pitchFamily="18" charset="2"/>
              <a:buNone/>
            </a:pPr>
            <a:r>
              <a:rPr lang="en-GB" sz="2200" smtClean="0"/>
              <a:t>Method: </a:t>
            </a:r>
          </a:p>
          <a:p>
            <a:pPr marL="495300" indent="-495300">
              <a:lnSpc>
                <a:spcPct val="90000"/>
              </a:lnSpc>
              <a:buFont typeface="Wingdings 2" pitchFamily="18" charset="2"/>
              <a:buAutoNum type="arabicPeriod"/>
            </a:pPr>
            <a:r>
              <a:rPr lang="en-GB" sz="2200" smtClean="0"/>
              <a:t>Assign to each crossing a matrix (called the </a:t>
            </a:r>
            <a:r>
              <a:rPr lang="en-GB" sz="2200" i="1" smtClean="0"/>
              <a:t>Bureau matrix).</a:t>
            </a:r>
          </a:p>
          <a:p>
            <a:pPr marL="495300" indent="-495300">
              <a:lnSpc>
                <a:spcPct val="90000"/>
              </a:lnSpc>
              <a:buFont typeface="Wingdings 2" pitchFamily="18" charset="2"/>
              <a:buNone/>
            </a:pPr>
            <a:endParaRPr lang="en-GB" sz="2200" i="1" smtClean="0"/>
          </a:p>
          <a:p>
            <a:pPr marL="495300" indent="-495300">
              <a:lnSpc>
                <a:spcPct val="90000"/>
              </a:lnSpc>
              <a:buFont typeface="Wingdings 2" pitchFamily="18" charset="2"/>
              <a:buNone/>
            </a:pPr>
            <a:endParaRPr lang="en-GB" sz="2200" i="1" smtClean="0"/>
          </a:p>
          <a:p>
            <a:pPr marL="495300" indent="-495300">
              <a:lnSpc>
                <a:spcPct val="90000"/>
              </a:lnSpc>
              <a:buFont typeface="Wingdings 2" pitchFamily="18" charset="2"/>
              <a:buNone/>
            </a:pPr>
            <a:endParaRPr lang="en-GB" sz="2200" i="1" smtClean="0"/>
          </a:p>
          <a:p>
            <a:pPr marL="495300" indent="-495300">
              <a:lnSpc>
                <a:spcPct val="90000"/>
              </a:lnSpc>
              <a:buFont typeface="Wingdings 2" pitchFamily="18" charset="2"/>
              <a:buNone/>
            </a:pPr>
            <a:endParaRPr lang="en-GB" sz="2200" i="1" smtClean="0"/>
          </a:p>
          <a:p>
            <a:pPr marL="495300" indent="-495300">
              <a:lnSpc>
                <a:spcPct val="90000"/>
              </a:lnSpc>
              <a:buFont typeface="Wingdings 2" pitchFamily="18" charset="2"/>
              <a:buNone/>
            </a:pPr>
            <a:endParaRPr lang="en-GB" sz="2200" i="1" smtClean="0"/>
          </a:p>
          <a:p>
            <a:pPr marL="495300" indent="-495300">
              <a:lnSpc>
                <a:spcPct val="90000"/>
              </a:lnSpc>
              <a:buFont typeface="Wingdings 2" pitchFamily="18" charset="2"/>
              <a:buNone/>
            </a:pPr>
            <a:endParaRPr lang="en-GB" sz="2200" i="1" smtClean="0"/>
          </a:p>
          <a:p>
            <a:pPr marL="495300" indent="-495300">
              <a:lnSpc>
                <a:spcPct val="90000"/>
              </a:lnSpc>
              <a:buFont typeface="Wingdings 2" pitchFamily="18" charset="2"/>
              <a:buNone/>
            </a:pPr>
            <a:endParaRPr lang="en-GB" sz="2200" i="1" smtClean="0"/>
          </a:p>
          <a:p>
            <a:pPr marL="495300" indent="-495300">
              <a:lnSpc>
                <a:spcPct val="90000"/>
              </a:lnSpc>
              <a:buFont typeface="Wingdings 2" pitchFamily="18" charset="2"/>
              <a:buNone/>
            </a:pPr>
            <a:r>
              <a:rPr lang="en-GB" sz="2200" i="1" smtClean="0"/>
              <a:t>2. </a:t>
            </a:r>
            <a:r>
              <a:rPr lang="en-GB" sz="2200" smtClean="0"/>
              <a:t>Multiply the matrices for all the crossings.</a:t>
            </a:r>
          </a:p>
          <a:p>
            <a:pPr marL="495300" indent="-495300">
              <a:lnSpc>
                <a:spcPct val="90000"/>
              </a:lnSpc>
              <a:buFont typeface="Wingdings 2" pitchFamily="18" charset="2"/>
              <a:buNone/>
            </a:pPr>
            <a:r>
              <a:rPr lang="en-GB" sz="2200" smtClean="0"/>
              <a:t>3. Extract the largest eigenvalue </a:t>
            </a:r>
            <a:r>
              <a:rPr lang="en-GB" sz="2200" i="1" smtClean="0">
                <a:latin typeface="Symbol" pitchFamily="18" charset="2"/>
              </a:rPr>
              <a:t>l</a:t>
            </a:r>
            <a:r>
              <a:rPr lang="en-GB" sz="2200" smtClean="0"/>
              <a:t> (the ‘braid factor’) </a:t>
            </a:r>
            <a:r>
              <a:rPr lang="en-GB" sz="2200" i="1" smtClean="0">
                <a:latin typeface="Symbol" pitchFamily="18" charset="2"/>
              </a:rPr>
              <a:t>l = </a:t>
            </a:r>
            <a:r>
              <a:rPr lang="en-GB" sz="2200" i="1" smtClean="0">
                <a:latin typeface="Arial" charset="0"/>
              </a:rPr>
              <a:t>e</a:t>
            </a:r>
            <a:r>
              <a:rPr lang="en-GB" sz="2200" i="1" baseline="30000" smtClean="0">
                <a:latin typeface="Symbol" pitchFamily="18" charset="2"/>
              </a:rPr>
              <a:t>m</a:t>
            </a:r>
            <a:r>
              <a:rPr lang="en-GB" sz="2200" smtClean="0"/>
              <a:t>.</a:t>
            </a:r>
          </a:p>
          <a:p>
            <a:pPr marL="495300" indent="-495300">
              <a:lnSpc>
                <a:spcPct val="90000"/>
              </a:lnSpc>
              <a:buFont typeface="Wingdings 2" pitchFamily="18" charset="2"/>
              <a:buNone/>
            </a:pPr>
            <a:r>
              <a:rPr lang="en-GB" sz="2200" smtClean="0"/>
              <a:t>4. Take its log.</a:t>
            </a:r>
            <a:endParaRPr lang="en-GB" sz="2200" i="1" smtClean="0"/>
          </a:p>
          <a:p>
            <a:pPr marL="495300" indent="-495300">
              <a:lnSpc>
                <a:spcPct val="90000"/>
              </a:lnSpc>
              <a:buFont typeface="Wingdings 2" pitchFamily="18" charset="2"/>
              <a:buNone/>
            </a:pPr>
            <a:endParaRPr lang="en-GB" sz="2200" smtClean="0"/>
          </a:p>
        </p:txBody>
      </p:sp>
      <p:sp>
        <p:nvSpPr>
          <p:cNvPr id="389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smtClean="0"/>
              <a:t>Topological Entropy from braid theory</a:t>
            </a:r>
          </a:p>
        </p:txBody>
      </p:sp>
      <p:pic>
        <p:nvPicPr>
          <p:cNvPr id="3891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3716338"/>
            <a:ext cx="1466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2060575"/>
            <a:ext cx="7312025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32500" y="3744913"/>
            <a:ext cx="127635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5010150" y="928688"/>
            <a:ext cx="3990975" cy="4643437"/>
            <a:chOff x="163" y="618"/>
            <a:chExt cx="2514" cy="2925"/>
          </a:xfrm>
        </p:grpSpPr>
        <p:pic>
          <p:nvPicPr>
            <p:cNvPr id="39942" name="Picture 4" descr="Singapore2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5" y="618"/>
              <a:ext cx="1243" cy="2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3" name="Picture 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3" y="2847"/>
              <a:ext cx="748" cy="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4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3" y="1979"/>
              <a:ext cx="748" cy="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5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3" y="1111"/>
              <a:ext cx="748" cy="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6" name="Picture 1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27" y="2478"/>
              <a:ext cx="750" cy="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7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27" y="1661"/>
              <a:ext cx="750" cy="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8" name="Picture 1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27" y="844"/>
              <a:ext cx="750" cy="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9938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63" y="1724025"/>
            <a:ext cx="21812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2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1563" y="3152775"/>
            <a:ext cx="24384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TextBox 11"/>
          <p:cNvSpPr txBox="1">
            <a:spLocks noChangeArrowheads="1"/>
          </p:cNvSpPr>
          <p:nvPr/>
        </p:nvSpPr>
        <p:spPr bwMode="auto">
          <a:xfrm>
            <a:off x="500063" y="642938"/>
            <a:ext cx="3924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/>
              <a:t>Example: </a:t>
            </a:r>
            <a:r>
              <a:rPr lang="en-GB" sz="2800">
                <a:solidFill>
                  <a:srgbClr val="0066FF"/>
                </a:solidFill>
              </a:rPr>
              <a:t>a pigtail braid</a:t>
            </a:r>
          </a:p>
        </p:txBody>
      </p:sp>
      <p:sp>
        <p:nvSpPr>
          <p:cNvPr id="39941" name="TextBox 12"/>
          <p:cNvSpPr txBox="1">
            <a:spLocks noChangeArrowheads="1"/>
          </p:cNvSpPr>
          <p:nvPr/>
        </p:nvSpPr>
        <p:spPr bwMode="auto">
          <a:xfrm>
            <a:off x="1000125" y="2928938"/>
            <a:ext cx="1563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rgbClr val="9966FF"/>
                </a:solidFill>
              </a:rPr>
              <a:t>Braid factor =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1053</Words>
  <Application>Microsoft Office PowerPoint</Application>
  <PresentationFormat>On-screen Show (4:3)</PresentationFormat>
  <Paragraphs>193</Paragraphs>
  <Slides>52</Slides>
  <Notes>1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Default Design</vt:lpstr>
      <vt:lpstr>Acrobat Document</vt:lpstr>
      <vt:lpstr>Braid Theory and Dynamics</vt:lpstr>
      <vt:lpstr>Given a history of motion of particles in a plane, we can construct a space-time diagram…</vt:lpstr>
      <vt:lpstr>Applications</vt:lpstr>
      <vt:lpstr>Slide 4</vt:lpstr>
      <vt:lpstr>Existence of Solutions</vt:lpstr>
      <vt:lpstr>Slide 6</vt:lpstr>
      <vt:lpstr>Relaxation to Minimum Energy State</vt:lpstr>
      <vt:lpstr>Slide 8</vt:lpstr>
      <vt:lpstr>Slide 9</vt:lpstr>
      <vt:lpstr>Slide 10</vt:lpstr>
      <vt:lpstr>Slide 11</vt:lpstr>
      <vt:lpstr>Complex Hamiltonians</vt:lpstr>
      <vt:lpstr>Slide 13</vt:lpstr>
      <vt:lpstr>Two Point Vortices</vt:lpstr>
      <vt:lpstr>Uniform Vorticity</vt:lpstr>
      <vt:lpstr>Winding Space</vt:lpstr>
      <vt:lpstr>Zero Net Circulation</vt:lpstr>
      <vt:lpstr>Cross Ratios</vt:lpstr>
      <vt:lpstr>Second Order Invariants</vt:lpstr>
      <vt:lpstr>Third Order Invariants</vt:lpstr>
      <vt:lpstr>Cross ratios for three points</vt:lpstr>
      <vt:lpstr>Integrability</vt:lpstr>
      <vt:lpstr>Hamiltonian Motion</vt:lpstr>
      <vt:lpstr>Pigtail Solution</vt:lpstr>
      <vt:lpstr>More Solutions</vt:lpstr>
      <vt:lpstr>Third order (four point) motion</vt:lpstr>
      <vt:lpstr>Coronal Heating and Nanoflares</vt:lpstr>
      <vt:lpstr>Slide 28</vt:lpstr>
      <vt:lpstr>Slide 29</vt:lpstr>
      <vt:lpstr>Classification of Braids</vt:lpstr>
      <vt:lpstr>Braided Magnetic Fields</vt:lpstr>
      <vt:lpstr>Flux Tube Splitting</vt:lpstr>
      <vt:lpstr>Slide 33</vt:lpstr>
      <vt:lpstr>Parker’s topological dissipation scenario:</vt:lpstr>
      <vt:lpstr>Reconnection</vt:lpstr>
      <vt:lpstr>Avalanche Models</vt:lpstr>
      <vt:lpstr>Will we be able to see braids on the sun?</vt:lpstr>
      <vt:lpstr>Slide 38</vt:lpstr>
      <vt:lpstr>Braids with some amount of coherence</vt:lpstr>
      <vt:lpstr>Reconnection in a coherent braid can release a large amount of energy… </vt:lpstr>
      <vt:lpstr>Slide 41</vt:lpstr>
      <vt:lpstr>A simple model for producing coherent braids</vt:lpstr>
      <vt:lpstr>Slide 43</vt:lpstr>
      <vt:lpstr>Slide 44</vt:lpstr>
      <vt:lpstr>Monte Carlo simulation – no boundaries</vt:lpstr>
      <vt:lpstr>With input only at boundaries</vt:lpstr>
      <vt:lpstr>Slide 47</vt:lpstr>
      <vt:lpstr>Conclusions</vt:lpstr>
      <vt:lpstr>1. Mixing and Vortex Dynamics</vt:lpstr>
      <vt:lpstr>Topological Entropy</vt:lpstr>
      <vt:lpstr>Topological Entropy from braid theory</vt:lpstr>
      <vt:lpstr>Slide 52</vt:lpstr>
    </vt:vector>
  </TitlesOfParts>
  <Company>UCL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Braided Orbits in Dynamical Systems</dc:title>
  <dc:creator>Mitchell</dc:creator>
  <cp:lastModifiedBy>Windows User</cp:lastModifiedBy>
  <cp:revision>33</cp:revision>
  <dcterms:created xsi:type="dcterms:W3CDTF">2003-11-03T17:20:36Z</dcterms:created>
  <dcterms:modified xsi:type="dcterms:W3CDTF">2011-05-12T06:18:15Z</dcterms:modified>
</cp:coreProperties>
</file>